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407" r:id="rId2"/>
    <p:sldId id="424" r:id="rId3"/>
    <p:sldId id="439" r:id="rId4"/>
    <p:sldId id="441" r:id="rId5"/>
    <p:sldId id="440" r:id="rId6"/>
    <p:sldId id="442" r:id="rId7"/>
    <p:sldId id="443" r:id="rId8"/>
    <p:sldId id="429" r:id="rId9"/>
    <p:sldId id="438" r:id="rId10"/>
    <p:sldId id="445" r:id="rId11"/>
    <p:sldId id="446" r:id="rId12"/>
    <p:sldId id="447" r:id="rId13"/>
    <p:sldId id="421" r:id="rId14"/>
    <p:sldId id="449" r:id="rId15"/>
    <p:sldId id="450" r:id="rId16"/>
    <p:sldId id="451" r:id="rId17"/>
    <p:sldId id="452" r:id="rId18"/>
    <p:sldId id="354" r:id="rId19"/>
  </p:sldIdLst>
  <p:sldSz cx="12192000" cy="6858000"/>
  <p:notesSz cx="7010400" cy="92964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ANDAR" initials="E" lastIdx="1" clrIdx="0">
    <p:extLst>
      <p:ext uri="{19B8F6BF-5375-455C-9EA6-DF929625EA0E}">
        <p15:presenceInfo xmlns:p15="http://schemas.microsoft.com/office/powerpoint/2012/main" userId="ESTAND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00FF00"/>
    <a:srgbClr val="000099"/>
    <a:srgbClr val="18375C"/>
    <a:srgbClr val="0073A6"/>
    <a:srgbClr val="8EBB1F"/>
    <a:srgbClr val="F6F6F6"/>
    <a:srgbClr val="B85600"/>
    <a:srgbClr val="008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83" autoAdjust="0"/>
    <p:restoredTop sz="95688" autoAdjust="0"/>
  </p:normalViewPr>
  <p:slideViewPr>
    <p:cSldViewPr snapToGrid="0" showGuides="1">
      <p:cViewPr varScale="1">
        <p:scale>
          <a:sx n="102" d="100"/>
          <a:sy n="102" d="100"/>
        </p:scale>
        <p:origin x="126" y="17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073DDA-EF99-4D0F-AD1E-35929B033D15}" type="datetimeFigureOut">
              <a:rPr lang="zh-CN" altLang="en-US" smtClean="0"/>
              <a:t>2026/3/31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103264-7A87-4363-AFA4-CCAB038A6429}" type="slidenum">
              <a:rPr lang="zh-CN" altLang="en-US" smtClean="0"/>
              <a:t>‹Nº›</a:t>
            </a:fld>
            <a:endParaRPr lang="zh-CN" altLang="en-US"/>
          </a:p>
        </p:txBody>
      </p:sp>
    </p:spTree>
    <p:extLst>
      <p:ext uri="{BB962C8B-B14F-4D97-AF65-F5344CB8AC3E}">
        <p14:creationId xmlns:p14="http://schemas.microsoft.com/office/powerpoint/2010/main" val="332152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2</a:t>
            </a:fld>
            <a:endParaRPr lang="zh-CN" altLang="en-US"/>
          </a:p>
        </p:txBody>
      </p:sp>
    </p:spTree>
    <p:extLst>
      <p:ext uri="{BB962C8B-B14F-4D97-AF65-F5344CB8AC3E}">
        <p14:creationId xmlns:p14="http://schemas.microsoft.com/office/powerpoint/2010/main" val="64692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11</a:t>
            </a:fld>
            <a:endParaRPr lang="zh-CN" altLang="en-US"/>
          </a:p>
        </p:txBody>
      </p:sp>
    </p:spTree>
    <p:extLst>
      <p:ext uri="{BB962C8B-B14F-4D97-AF65-F5344CB8AC3E}">
        <p14:creationId xmlns:p14="http://schemas.microsoft.com/office/powerpoint/2010/main" val="231610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12</a:t>
            </a:fld>
            <a:endParaRPr lang="zh-CN" altLang="en-US"/>
          </a:p>
        </p:txBody>
      </p:sp>
    </p:spTree>
    <p:extLst>
      <p:ext uri="{BB962C8B-B14F-4D97-AF65-F5344CB8AC3E}">
        <p14:creationId xmlns:p14="http://schemas.microsoft.com/office/powerpoint/2010/main" val="104932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13</a:t>
            </a:fld>
            <a:endParaRPr lang="zh-CN" altLang="en-US"/>
          </a:p>
        </p:txBody>
      </p:sp>
    </p:spTree>
    <p:extLst>
      <p:ext uri="{BB962C8B-B14F-4D97-AF65-F5344CB8AC3E}">
        <p14:creationId xmlns:p14="http://schemas.microsoft.com/office/powerpoint/2010/main" val="3394174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14</a:t>
            </a:fld>
            <a:endParaRPr lang="zh-CN" altLang="en-US"/>
          </a:p>
        </p:txBody>
      </p:sp>
    </p:spTree>
    <p:extLst>
      <p:ext uri="{BB962C8B-B14F-4D97-AF65-F5344CB8AC3E}">
        <p14:creationId xmlns:p14="http://schemas.microsoft.com/office/powerpoint/2010/main" val="338421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15</a:t>
            </a:fld>
            <a:endParaRPr lang="zh-CN" altLang="en-US"/>
          </a:p>
        </p:txBody>
      </p:sp>
    </p:spTree>
    <p:extLst>
      <p:ext uri="{BB962C8B-B14F-4D97-AF65-F5344CB8AC3E}">
        <p14:creationId xmlns:p14="http://schemas.microsoft.com/office/powerpoint/2010/main" val="2582267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16</a:t>
            </a:fld>
            <a:endParaRPr lang="zh-CN" altLang="en-US"/>
          </a:p>
        </p:txBody>
      </p:sp>
    </p:spTree>
    <p:extLst>
      <p:ext uri="{BB962C8B-B14F-4D97-AF65-F5344CB8AC3E}">
        <p14:creationId xmlns:p14="http://schemas.microsoft.com/office/powerpoint/2010/main" val="163753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17</a:t>
            </a:fld>
            <a:endParaRPr lang="zh-CN" altLang="en-US"/>
          </a:p>
        </p:txBody>
      </p:sp>
    </p:spTree>
    <p:extLst>
      <p:ext uri="{BB962C8B-B14F-4D97-AF65-F5344CB8AC3E}">
        <p14:creationId xmlns:p14="http://schemas.microsoft.com/office/powerpoint/2010/main" val="2895747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103264-7A87-4363-AFA4-CCAB038A6429}" type="slidenum">
              <a:rPr lang="zh-CN" altLang="en-US" smtClean="0"/>
              <a:t>18</a:t>
            </a:fld>
            <a:endParaRPr lang="zh-CN" altLang="en-US"/>
          </a:p>
        </p:txBody>
      </p:sp>
    </p:spTree>
    <p:extLst>
      <p:ext uri="{BB962C8B-B14F-4D97-AF65-F5344CB8AC3E}">
        <p14:creationId xmlns:p14="http://schemas.microsoft.com/office/powerpoint/2010/main" val="400255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3</a:t>
            </a:fld>
            <a:endParaRPr lang="zh-CN" altLang="en-US"/>
          </a:p>
        </p:txBody>
      </p:sp>
    </p:spTree>
    <p:extLst>
      <p:ext uri="{BB962C8B-B14F-4D97-AF65-F5344CB8AC3E}">
        <p14:creationId xmlns:p14="http://schemas.microsoft.com/office/powerpoint/2010/main" val="365601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4</a:t>
            </a:fld>
            <a:endParaRPr lang="zh-CN" altLang="en-US"/>
          </a:p>
        </p:txBody>
      </p:sp>
    </p:spTree>
    <p:extLst>
      <p:ext uri="{BB962C8B-B14F-4D97-AF65-F5344CB8AC3E}">
        <p14:creationId xmlns:p14="http://schemas.microsoft.com/office/powerpoint/2010/main" val="253260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5</a:t>
            </a:fld>
            <a:endParaRPr lang="zh-CN" altLang="en-US"/>
          </a:p>
        </p:txBody>
      </p:sp>
    </p:spTree>
    <p:extLst>
      <p:ext uri="{BB962C8B-B14F-4D97-AF65-F5344CB8AC3E}">
        <p14:creationId xmlns:p14="http://schemas.microsoft.com/office/powerpoint/2010/main" val="359721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6</a:t>
            </a:fld>
            <a:endParaRPr lang="zh-CN" altLang="en-US"/>
          </a:p>
        </p:txBody>
      </p:sp>
    </p:spTree>
    <p:extLst>
      <p:ext uri="{BB962C8B-B14F-4D97-AF65-F5344CB8AC3E}">
        <p14:creationId xmlns:p14="http://schemas.microsoft.com/office/powerpoint/2010/main" val="414873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7</a:t>
            </a:fld>
            <a:endParaRPr lang="zh-CN" altLang="en-US"/>
          </a:p>
        </p:txBody>
      </p:sp>
    </p:spTree>
    <p:extLst>
      <p:ext uri="{BB962C8B-B14F-4D97-AF65-F5344CB8AC3E}">
        <p14:creationId xmlns:p14="http://schemas.microsoft.com/office/powerpoint/2010/main" val="185150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8</a:t>
            </a:fld>
            <a:endParaRPr lang="zh-CN" altLang="en-US"/>
          </a:p>
        </p:txBody>
      </p:sp>
    </p:spTree>
    <p:extLst>
      <p:ext uri="{BB962C8B-B14F-4D97-AF65-F5344CB8AC3E}">
        <p14:creationId xmlns:p14="http://schemas.microsoft.com/office/powerpoint/2010/main" val="338078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9</a:t>
            </a:fld>
            <a:endParaRPr lang="zh-CN" altLang="en-US"/>
          </a:p>
        </p:txBody>
      </p:sp>
    </p:spTree>
    <p:extLst>
      <p:ext uri="{BB962C8B-B14F-4D97-AF65-F5344CB8AC3E}">
        <p14:creationId xmlns:p14="http://schemas.microsoft.com/office/powerpoint/2010/main" val="178746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1EB99-C7CA-4929-AC83-3355CA53740F}" type="slidenum">
              <a:rPr lang="zh-CN" altLang="en-US" smtClean="0"/>
              <a:t>10</a:t>
            </a:fld>
            <a:endParaRPr lang="zh-CN" altLang="en-US"/>
          </a:p>
        </p:txBody>
      </p:sp>
    </p:spTree>
    <p:extLst>
      <p:ext uri="{BB962C8B-B14F-4D97-AF65-F5344CB8AC3E}">
        <p14:creationId xmlns:p14="http://schemas.microsoft.com/office/powerpoint/2010/main" val="89848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20601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FED0EA90-7795-4749-888D-60C300EE35EB}"/>
              </a:ext>
            </a:extLst>
          </p:cNvPr>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a:extLst>
              <a:ext uri="{FF2B5EF4-FFF2-40B4-BE49-F238E27FC236}">
                <a16:creationId xmlns:a16="http://schemas.microsoft.com/office/drawing/2014/main" id="{65697559-FEAD-4314-A72D-43B33F3BC8E6}"/>
              </a:ext>
            </a:extLst>
          </p:cNvPr>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a:extLst>
              <a:ext uri="{FF2B5EF4-FFF2-40B4-BE49-F238E27FC236}">
                <a16:creationId xmlns:a16="http://schemas.microsoft.com/office/drawing/2014/main" id="{032B7C4B-9DE7-42E6-9E55-A2C717C78A9E}"/>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a:extLst>
              <a:ext uri="{FF2B5EF4-FFF2-40B4-BE49-F238E27FC236}">
                <a16:creationId xmlns:a16="http://schemas.microsoft.com/office/drawing/2014/main" id="{42A96E9B-CD21-4656-9030-A7F4AE07A2C1}"/>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6" name="TextBox 57">
            <a:extLst>
              <a:ext uri="{FF2B5EF4-FFF2-40B4-BE49-F238E27FC236}">
                <a16:creationId xmlns:a16="http://schemas.microsoft.com/office/drawing/2014/main" id="{57049035-9568-4049-AD08-86954D460E03}"/>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7" name="TextBox 58">
            <a:extLst>
              <a:ext uri="{FF2B5EF4-FFF2-40B4-BE49-F238E27FC236}">
                <a16:creationId xmlns:a16="http://schemas.microsoft.com/office/drawing/2014/main" id="{CFCB8C34-4DE8-4D50-BF41-744A8E3DEE47}"/>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9" name="TextBox 60">
            <a:extLst>
              <a:ext uri="{FF2B5EF4-FFF2-40B4-BE49-F238E27FC236}">
                <a16:creationId xmlns:a16="http://schemas.microsoft.com/office/drawing/2014/main" id="{90C65F52-4D9D-48E3-AB24-E6E9CA323DEE}"/>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4203778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520702" y="1378857"/>
            <a:ext cx="2561770" cy="2561770"/>
          </a:xfrm>
          <a:custGeom>
            <a:avLst/>
            <a:gdLst>
              <a:gd name="connsiteX0" fmla="*/ 1280885 w 2561770"/>
              <a:gd name="connsiteY0" fmla="*/ 0 h 2561770"/>
              <a:gd name="connsiteX1" fmla="*/ 2561770 w 2561770"/>
              <a:gd name="connsiteY1" fmla="*/ 1280885 h 2561770"/>
              <a:gd name="connsiteX2" fmla="*/ 1280885 w 2561770"/>
              <a:gd name="connsiteY2" fmla="*/ 2561770 h 2561770"/>
              <a:gd name="connsiteX3" fmla="*/ 0 w 2561770"/>
              <a:gd name="connsiteY3" fmla="*/ 1280885 h 2561770"/>
              <a:gd name="connsiteX4" fmla="*/ 1280885 w 2561770"/>
              <a:gd name="connsiteY4" fmla="*/ 0 h 25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770" h="2561770">
                <a:moveTo>
                  <a:pt x="1280885" y="0"/>
                </a:moveTo>
                <a:cubicBezTo>
                  <a:pt x="1988298" y="0"/>
                  <a:pt x="2561770" y="573472"/>
                  <a:pt x="2561770" y="1280885"/>
                </a:cubicBezTo>
                <a:cubicBezTo>
                  <a:pt x="2561770" y="1988298"/>
                  <a:pt x="1988298" y="2561770"/>
                  <a:pt x="1280885" y="2561770"/>
                </a:cubicBezTo>
                <a:cubicBezTo>
                  <a:pt x="573472" y="2561770"/>
                  <a:pt x="0" y="1988298"/>
                  <a:pt x="0" y="1280885"/>
                </a:cubicBezTo>
                <a:cubicBezTo>
                  <a:pt x="0" y="573472"/>
                  <a:pt x="573472" y="0"/>
                  <a:pt x="1280885" y="0"/>
                </a:cubicBezTo>
                <a:close/>
              </a:path>
            </a:pathLst>
          </a:cu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18786318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4564564" cy="6858000"/>
          </a:xfrm>
          <a:custGeom>
            <a:avLst/>
            <a:gdLst>
              <a:gd name="connsiteX0" fmla="*/ 0 w 4564564"/>
              <a:gd name="connsiteY0" fmla="*/ 0 h 6858000"/>
              <a:gd name="connsiteX1" fmla="*/ 2066831 w 4564564"/>
              <a:gd name="connsiteY1" fmla="*/ 0 h 6858000"/>
              <a:gd name="connsiteX2" fmla="*/ 4564564 w 4564564"/>
              <a:gd name="connsiteY2" fmla="*/ 3428999 h 6858000"/>
              <a:gd name="connsiteX3" fmla="*/ 4564563 w 4564564"/>
              <a:gd name="connsiteY3" fmla="*/ 3429000 h 6858000"/>
              <a:gd name="connsiteX4" fmla="*/ 4564564 w 4564564"/>
              <a:gd name="connsiteY4" fmla="*/ 3429001 h 6858000"/>
              <a:gd name="connsiteX5" fmla="*/ 2066831 w 4564564"/>
              <a:gd name="connsiteY5" fmla="*/ 6858000 h 6858000"/>
              <a:gd name="connsiteX6" fmla="*/ 0 w 45645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4564" h="6858000">
                <a:moveTo>
                  <a:pt x="0" y="0"/>
                </a:moveTo>
                <a:lnTo>
                  <a:pt x="2066831" y="0"/>
                </a:lnTo>
                <a:lnTo>
                  <a:pt x="4564564" y="3428999"/>
                </a:lnTo>
                <a:lnTo>
                  <a:pt x="4564563" y="3429000"/>
                </a:lnTo>
                <a:lnTo>
                  <a:pt x="4564564" y="3429001"/>
                </a:lnTo>
                <a:lnTo>
                  <a:pt x="2066831"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3380690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45396" y="1552093"/>
            <a:ext cx="3318388" cy="3318388"/>
          </a:xfrm>
          <a:custGeom>
            <a:avLst/>
            <a:gdLst>
              <a:gd name="connsiteX0" fmla="*/ 1659194 w 3318388"/>
              <a:gd name="connsiteY0" fmla="*/ 0 h 3318388"/>
              <a:gd name="connsiteX1" fmla="*/ 3318388 w 3318388"/>
              <a:gd name="connsiteY1" fmla="*/ 1659194 h 3318388"/>
              <a:gd name="connsiteX2" fmla="*/ 1659194 w 3318388"/>
              <a:gd name="connsiteY2" fmla="*/ 3318388 h 3318388"/>
              <a:gd name="connsiteX3" fmla="*/ 0 w 3318388"/>
              <a:gd name="connsiteY3" fmla="*/ 1659194 h 3318388"/>
              <a:gd name="connsiteX4" fmla="*/ 1659194 w 3318388"/>
              <a:gd name="connsiteY4" fmla="*/ 0 h 331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388" h="3318388">
                <a:moveTo>
                  <a:pt x="1659194" y="0"/>
                </a:moveTo>
                <a:cubicBezTo>
                  <a:pt x="2575542" y="0"/>
                  <a:pt x="3318388" y="742846"/>
                  <a:pt x="3318388" y="1659194"/>
                </a:cubicBezTo>
                <a:cubicBezTo>
                  <a:pt x="3318388" y="2575542"/>
                  <a:pt x="2575542" y="3318388"/>
                  <a:pt x="1659194" y="3318388"/>
                </a:cubicBezTo>
                <a:cubicBezTo>
                  <a:pt x="742846" y="3318388"/>
                  <a:pt x="0" y="2575542"/>
                  <a:pt x="0" y="1659194"/>
                </a:cubicBezTo>
                <a:cubicBezTo>
                  <a:pt x="0" y="742846"/>
                  <a:pt x="742846" y="0"/>
                  <a:pt x="1659194" y="0"/>
                </a:cubicBezTo>
                <a:close/>
              </a:path>
            </a:pathLst>
          </a:cu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48773704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78103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8" name="图片占位符 17"/>
          <p:cNvSpPr>
            <a:spLocks noGrp="1"/>
          </p:cNvSpPr>
          <p:nvPr>
            <p:ph type="pic" sz="quarter" idx="13"/>
          </p:nvPr>
        </p:nvSpPr>
        <p:spPr>
          <a:xfrm>
            <a:off x="87471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9" name="图片占位符 18"/>
          <p:cNvSpPr>
            <a:spLocks noGrp="1"/>
          </p:cNvSpPr>
          <p:nvPr>
            <p:ph type="pic" sz="quarter" idx="14"/>
          </p:nvPr>
        </p:nvSpPr>
        <p:spPr>
          <a:xfrm>
            <a:off x="448587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20" name="图片占位符 19"/>
          <p:cNvSpPr>
            <a:spLocks noGrp="1"/>
          </p:cNvSpPr>
          <p:nvPr>
            <p:ph type="pic" sz="quarter" idx="15"/>
          </p:nvPr>
        </p:nvSpPr>
        <p:spPr>
          <a:xfrm>
            <a:off x="8092592" y="3901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5" name="图片占位符 14"/>
          <p:cNvSpPr>
            <a:spLocks noGrp="1"/>
          </p:cNvSpPr>
          <p:nvPr>
            <p:ph type="pic" sz="quarter" idx="10"/>
          </p:nvPr>
        </p:nvSpPr>
        <p:spPr>
          <a:xfrm>
            <a:off x="87471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448587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8092592" y="1799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6319293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6416673"/>
            <a:ext cx="12192000" cy="361950"/>
          </a:xfrm>
          <a:prstGeom prst="rect">
            <a:avLst/>
          </a:prstGeom>
          <a:solidFill>
            <a:srgbClr val="007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6496050"/>
            <a:ext cx="12192000" cy="361950"/>
          </a:xfrm>
          <a:prstGeom prst="rect">
            <a:avLst/>
          </a:pr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522514" y="341992"/>
            <a:ext cx="159658" cy="703036"/>
          </a:xfrm>
          <a:prstGeom prst="rect">
            <a:avLst/>
          </a:pr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5451903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75" r:id="rId4"/>
    <p:sldLayoutId id="2147483674" r:id="rId5"/>
    <p:sldLayoutId id="2147483662" r:id="rId6"/>
    <p:sldLayoutId id="2147483670" r:id="rId7"/>
  </p:sldLayoutIdLst>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forms.gle/jcnssU9gpp6GcbN48" TargetMode="External"/><Relationship Id="rId5" Type="http://schemas.openxmlformats.org/officeDocument/2006/relationships/image" Target="../media/image3.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24435" y="259450"/>
            <a:ext cx="11240471" cy="6104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p:cNvSpPr/>
          <p:nvPr/>
        </p:nvSpPr>
        <p:spPr>
          <a:xfrm>
            <a:off x="7277493" y="1978958"/>
            <a:ext cx="4475234" cy="2877671"/>
          </a:xfrm>
          <a:prstGeom prst="rect">
            <a:avLst/>
          </a:prstGeom>
          <a:solidFill>
            <a:schemeClr val="accent5">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7094464" y="2848940"/>
            <a:ext cx="4658264" cy="1569660"/>
          </a:xfrm>
          <a:prstGeom prst="rect">
            <a:avLst/>
          </a:prstGeom>
          <a:noFill/>
        </p:spPr>
        <p:txBody>
          <a:bodyPr wrap="square" rtlCol="0">
            <a:spAutoFit/>
          </a:bodyPr>
          <a:lstStyle/>
          <a:p>
            <a:pPr algn="ctr"/>
            <a:r>
              <a:rPr lang="es-ES" sz="3200" b="1" dirty="0">
                <a:solidFill>
                  <a:schemeClr val="bg1"/>
                </a:solidFill>
                <a:latin typeface="Barlow Light" panose="020B0604020202020204" charset="0"/>
                <a:cs typeface="Arial" panose="020B0604020202020204" pitchFamily="34" charset="0"/>
              </a:rPr>
              <a:t>SUB SISTEMA DE RIESGOS FINANCIEROS</a:t>
            </a:r>
          </a:p>
          <a:p>
            <a:pPr algn="ctr"/>
            <a:r>
              <a:rPr lang="es-ES" sz="3200" b="1" dirty="0">
                <a:solidFill>
                  <a:schemeClr val="bg1"/>
                </a:solidFill>
                <a:latin typeface="Barlow Light" panose="020B0604020202020204" charset="0"/>
                <a:cs typeface="Arial" panose="020B0604020202020204" pitchFamily="34" charset="0"/>
              </a:rPr>
              <a:t> 2026 </a:t>
            </a:r>
          </a:p>
        </p:txBody>
      </p:sp>
      <p:sp>
        <p:nvSpPr>
          <p:cNvPr id="2" name="CuadroTexto 1"/>
          <p:cNvSpPr txBox="1"/>
          <p:nvPr/>
        </p:nvSpPr>
        <p:spPr>
          <a:xfrm>
            <a:off x="246372" y="495506"/>
            <a:ext cx="5849628" cy="338554"/>
          </a:xfrm>
          <a:prstGeom prst="rect">
            <a:avLst/>
          </a:prstGeom>
          <a:noFill/>
        </p:spPr>
        <p:txBody>
          <a:bodyPr wrap="square" rtlCol="0">
            <a:spAutoFit/>
          </a:bodyPr>
          <a:lstStyle/>
          <a:p>
            <a:pPr algn="ctr">
              <a:defRPr/>
            </a:pPr>
            <a:r>
              <a:rPr lang="en-US" altLang="zh-CN" sz="1600" b="1" dirty="0">
                <a:solidFill>
                  <a:srgbClr val="002060"/>
                </a:solidFill>
                <a:latin typeface="微软雅黑" panose="020B0503020204020204" pitchFamily="34" charset="-122"/>
                <a:ea typeface="微软雅黑" panose="020B0503020204020204" pitchFamily="34" charset="-122"/>
                <a:cs typeface="+mn-ea"/>
                <a:sym typeface="+mn-lt"/>
              </a:rPr>
              <a:t>Hospital Departamental San Rafael de </a:t>
            </a:r>
            <a:r>
              <a:rPr lang="es-CO" altLang="zh-CN" sz="1600" b="1" dirty="0">
                <a:solidFill>
                  <a:srgbClr val="002060"/>
                </a:solidFill>
                <a:latin typeface="微软雅黑" panose="020B0503020204020204" pitchFamily="34" charset="-122"/>
                <a:ea typeface="微软雅黑" panose="020B0503020204020204" pitchFamily="34" charset="-122"/>
                <a:cs typeface="+mn-ea"/>
                <a:sym typeface="+mn-lt"/>
              </a:rPr>
              <a:t>Zarzal</a:t>
            </a:r>
            <a:r>
              <a:rPr lang="en-US" altLang="zh-CN" sz="1600" b="1" dirty="0">
                <a:solidFill>
                  <a:srgbClr val="002060"/>
                </a:solidFill>
                <a:latin typeface="微软雅黑" panose="020B0503020204020204" pitchFamily="34" charset="-122"/>
                <a:ea typeface="微软雅黑" panose="020B0503020204020204" pitchFamily="34" charset="-122"/>
                <a:cs typeface="+mn-ea"/>
                <a:sym typeface="+mn-lt"/>
              </a:rPr>
              <a:t> E.S.E</a:t>
            </a:r>
            <a:endParaRPr lang="zh-CN" altLang="en-US" sz="1600" b="1"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3" name="Rectángulo 2"/>
          <p:cNvSpPr/>
          <p:nvPr/>
        </p:nvSpPr>
        <p:spPr>
          <a:xfrm>
            <a:off x="512257" y="364963"/>
            <a:ext cx="1124047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p:cNvSpPr/>
          <p:nvPr/>
        </p:nvSpPr>
        <p:spPr>
          <a:xfrm>
            <a:off x="524435" y="6364415"/>
            <a:ext cx="11228294" cy="537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65C81728-D516-4A7B-ACBD-FE13102D0F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8070" y="891955"/>
            <a:ext cx="2924172" cy="1029108"/>
          </a:xfrm>
          <a:prstGeom prst="rect">
            <a:avLst/>
          </a:prstGeom>
        </p:spPr>
      </p:pic>
      <p:sp>
        <p:nvSpPr>
          <p:cNvPr id="16" name="CuadroTexto 15">
            <a:extLst>
              <a:ext uri="{FF2B5EF4-FFF2-40B4-BE49-F238E27FC236}">
                <a16:creationId xmlns:a16="http://schemas.microsoft.com/office/drawing/2014/main" id="{6246027C-6A56-41C4-9AF7-958EADE0EACB}"/>
              </a:ext>
            </a:extLst>
          </p:cNvPr>
          <p:cNvSpPr txBox="1"/>
          <p:nvPr/>
        </p:nvSpPr>
        <p:spPr>
          <a:xfrm>
            <a:off x="6132492" y="5849182"/>
            <a:ext cx="5217394" cy="338554"/>
          </a:xfrm>
          <a:prstGeom prst="rect">
            <a:avLst/>
          </a:prstGeom>
          <a:noFill/>
        </p:spPr>
        <p:txBody>
          <a:bodyPr wrap="square" rtlCol="0">
            <a:spAutoFit/>
          </a:bodyPr>
          <a:lstStyle/>
          <a:p>
            <a:pPr algn="ctr">
              <a:defRPr/>
            </a:pPr>
            <a:r>
              <a:rPr lang="en-US" altLang="zh-CN" sz="1600" b="1" dirty="0">
                <a:solidFill>
                  <a:srgbClr val="18375C"/>
                </a:solidFill>
                <a:latin typeface="微软雅黑" panose="020B0503020204020204" pitchFamily="34" charset="-122"/>
                <a:ea typeface="微软雅黑" panose="020B0503020204020204" pitchFamily="34" charset="-122"/>
                <a:cs typeface="+mn-ea"/>
                <a:sym typeface="+mn-lt"/>
              </a:rPr>
              <a:t>¡Transformando la Atención en Salud!</a:t>
            </a:r>
            <a:endParaRPr lang="zh-CN" altLang="en-US" sz="1600" b="1" dirty="0">
              <a:solidFill>
                <a:srgbClr val="18375C"/>
              </a:solidFill>
              <a:latin typeface="微软雅黑" panose="020B0503020204020204" pitchFamily="34" charset="-122"/>
              <a:ea typeface="微软雅黑" panose="020B0503020204020204" pitchFamily="34" charset="-122"/>
              <a:cs typeface="+mn-ea"/>
              <a:sym typeface="+mn-lt"/>
            </a:endParaRPr>
          </a:p>
        </p:txBody>
      </p:sp>
      <p:pic>
        <p:nvPicPr>
          <p:cNvPr id="10" name="Imagen 9">
            <a:extLst>
              <a:ext uri="{FF2B5EF4-FFF2-40B4-BE49-F238E27FC236}">
                <a16:creationId xmlns:a16="http://schemas.microsoft.com/office/drawing/2014/main" id="{41FB7F5D-DA8C-4A7A-8C0C-407A6E2BA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17" y="1610350"/>
            <a:ext cx="6643275" cy="3648321"/>
          </a:xfrm>
          <a:prstGeom prst="rect">
            <a:avLst/>
          </a:prstGeom>
        </p:spPr>
      </p:pic>
    </p:spTree>
    <p:extLst>
      <p:ext uri="{BB962C8B-B14F-4D97-AF65-F5344CB8AC3E}">
        <p14:creationId xmlns:p14="http://schemas.microsoft.com/office/powerpoint/2010/main" val="4063344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de Crédito</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31269" y="1068647"/>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1:</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B950E7C9-BCC2-4BA4-9998-FFA29DC6BE4F}"/>
              </a:ext>
            </a:extLst>
          </p:cNvPr>
          <p:cNvPicPr>
            <a:picLocks noChangeAspect="1"/>
          </p:cNvPicPr>
          <p:nvPr/>
        </p:nvPicPr>
        <p:blipFill>
          <a:blip r:embed="rId4"/>
          <a:stretch>
            <a:fillRect/>
          </a:stretch>
        </p:blipFill>
        <p:spPr>
          <a:xfrm>
            <a:off x="524585" y="1374491"/>
            <a:ext cx="11042104" cy="4838700"/>
          </a:xfrm>
          <a:prstGeom prst="rect">
            <a:avLst/>
          </a:prstGeom>
        </p:spPr>
      </p:pic>
    </p:spTree>
    <p:extLst>
      <p:ext uri="{BB962C8B-B14F-4D97-AF65-F5344CB8AC3E}">
        <p14:creationId xmlns:p14="http://schemas.microsoft.com/office/powerpoint/2010/main" val="2553373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de Crédito</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31269" y="1068647"/>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2:</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3A83DFE7-3D05-4197-B1D6-FD16F5CFED4D}"/>
              </a:ext>
            </a:extLst>
          </p:cNvPr>
          <p:cNvPicPr>
            <a:picLocks noChangeAspect="1"/>
          </p:cNvPicPr>
          <p:nvPr/>
        </p:nvPicPr>
        <p:blipFill>
          <a:blip r:embed="rId4"/>
          <a:stretch>
            <a:fillRect/>
          </a:stretch>
        </p:blipFill>
        <p:spPr>
          <a:xfrm>
            <a:off x="514253" y="1376424"/>
            <a:ext cx="11043009" cy="4988893"/>
          </a:xfrm>
          <a:prstGeom prst="rect">
            <a:avLst/>
          </a:prstGeom>
        </p:spPr>
      </p:pic>
    </p:spTree>
    <p:extLst>
      <p:ext uri="{BB962C8B-B14F-4D97-AF65-F5344CB8AC3E}">
        <p14:creationId xmlns:p14="http://schemas.microsoft.com/office/powerpoint/2010/main" val="185297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de Crédito</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31269" y="1068647"/>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3:</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A7562532-5E20-4636-8A87-081D4AC2AA46}"/>
              </a:ext>
            </a:extLst>
          </p:cNvPr>
          <p:cNvPicPr>
            <a:picLocks noChangeAspect="1"/>
          </p:cNvPicPr>
          <p:nvPr/>
        </p:nvPicPr>
        <p:blipFill>
          <a:blip r:embed="rId4"/>
          <a:stretch>
            <a:fillRect/>
          </a:stretch>
        </p:blipFill>
        <p:spPr>
          <a:xfrm>
            <a:off x="514252" y="1374491"/>
            <a:ext cx="11043009" cy="2505075"/>
          </a:xfrm>
          <a:prstGeom prst="rect">
            <a:avLst/>
          </a:prstGeom>
        </p:spPr>
      </p:pic>
    </p:spTree>
    <p:extLst>
      <p:ext uri="{BB962C8B-B14F-4D97-AF65-F5344CB8AC3E}">
        <p14:creationId xmlns:p14="http://schemas.microsoft.com/office/powerpoint/2010/main" val="371822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3143813" y="328751"/>
            <a:ext cx="6677501" cy="523220"/>
          </a:xfrm>
          <a:prstGeom prst="rect">
            <a:avLst/>
          </a:prstGeom>
          <a:noFill/>
        </p:spPr>
        <p:txBody>
          <a:bodyPr wrap="square" rtlCol="0">
            <a:spAutoFit/>
            <a:scene3d>
              <a:camera prst="orthographicFront"/>
              <a:lightRig rig="threePt" dir="t"/>
            </a:scene3d>
            <a:sp3d contourW="12700"/>
          </a:bodyPr>
          <a:lstStyle/>
          <a:p>
            <a:r>
              <a:rPr lang="es-CO" sz="2800" b="1" dirty="0">
                <a:solidFill>
                  <a:srgbClr val="002060"/>
                </a:solidFill>
              </a:rPr>
              <a:t>Sistema de Riesgos de Liquidez</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2" name="CuadroTexto 11">
            <a:extLst>
              <a:ext uri="{FF2B5EF4-FFF2-40B4-BE49-F238E27FC236}">
                <a16:creationId xmlns:a16="http://schemas.microsoft.com/office/drawing/2014/main" id="{3DAA4D61-AE43-0387-12EE-6595EA241F8C}"/>
              </a:ext>
            </a:extLst>
          </p:cNvPr>
          <p:cNvSpPr txBox="1"/>
          <p:nvPr/>
        </p:nvSpPr>
        <p:spPr>
          <a:xfrm>
            <a:off x="678730" y="1383200"/>
            <a:ext cx="8345130" cy="1446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es-ES" sz="2200" dirty="0">
                <a:latin typeface="+mj-lt"/>
              </a:rPr>
              <a:t>El </a:t>
            </a:r>
            <a:r>
              <a:rPr lang="es-ES" sz="2200" b="1" dirty="0">
                <a:latin typeface="+mj-lt"/>
              </a:rPr>
              <a:t>Riesgo de Liquidez </a:t>
            </a:r>
            <a:r>
              <a:rPr lang="es-ES" sz="2200" dirty="0">
                <a:latin typeface="+mj-lt"/>
              </a:rPr>
              <a:t>corresponde a la posibilidad que una entidad no cuente con recursos líquidos para cumplir con sus obligaciones de pago tanto en el corto (riesgo inminente) como en el mediano y largo plazo (riesgo latente).</a:t>
            </a:r>
            <a:endParaRPr lang="es-ES" sz="2200" b="0" i="0" u="none" strike="noStrike" baseline="0" dirty="0">
              <a:latin typeface="+mj-lt"/>
            </a:endParaRPr>
          </a:p>
        </p:txBody>
      </p:sp>
      <p:sp>
        <p:nvSpPr>
          <p:cNvPr id="10" name="CuadroTexto 9">
            <a:extLst>
              <a:ext uri="{FF2B5EF4-FFF2-40B4-BE49-F238E27FC236}">
                <a16:creationId xmlns:a16="http://schemas.microsoft.com/office/drawing/2014/main" id="{E0C954A6-DE97-45CE-BDC2-0BE32995F6F2}"/>
              </a:ext>
            </a:extLst>
          </p:cNvPr>
          <p:cNvSpPr txBox="1"/>
          <p:nvPr/>
        </p:nvSpPr>
        <p:spPr>
          <a:xfrm>
            <a:off x="678730" y="3019013"/>
            <a:ext cx="10834540" cy="3266985"/>
          </a:xfrm>
          <a:prstGeom prst="rect">
            <a:avLst/>
          </a:prstGeom>
          <a:noFill/>
          <a:ln>
            <a:solidFill>
              <a:srgbClr val="002060"/>
            </a:solidFill>
          </a:ln>
        </p:spPr>
        <p:txBody>
          <a:bodyPr wrap="square" rtlCol="0">
            <a:spAutoFit/>
          </a:bodyPr>
          <a:lstStyle/>
          <a:p>
            <a:pPr algn="just">
              <a:lnSpc>
                <a:spcPct val="150000"/>
              </a:lnSpc>
            </a:pPr>
            <a:r>
              <a:rPr lang="es-ES" sz="2000" b="0" i="0" u="none" strike="noStrike" baseline="0" dirty="0">
                <a:latin typeface="+mj-lt"/>
              </a:rPr>
              <a:t>La gestión de liquidez de la entidad está </a:t>
            </a:r>
            <a:r>
              <a:rPr lang="es-419" sz="2000" b="0" i="0" u="none" strike="noStrike" baseline="0" dirty="0">
                <a:latin typeface="+mj-lt"/>
              </a:rPr>
              <a:t>relacionada con:</a:t>
            </a:r>
          </a:p>
          <a:p>
            <a:pPr algn="just">
              <a:lnSpc>
                <a:spcPct val="150000"/>
              </a:lnSpc>
            </a:pPr>
            <a:r>
              <a:rPr lang="es-ES" sz="2000" b="1" i="0" u="none" strike="noStrike" baseline="0" dirty="0">
                <a:latin typeface="+mj-lt"/>
              </a:rPr>
              <a:t>a. </a:t>
            </a:r>
            <a:r>
              <a:rPr lang="es-ES" sz="2000" b="0" i="0" u="none" strike="noStrike" baseline="0" dirty="0">
                <a:latin typeface="+mj-lt"/>
              </a:rPr>
              <a:t>Una adecuada recuperación de cartera</a:t>
            </a:r>
          </a:p>
          <a:p>
            <a:pPr algn="just">
              <a:lnSpc>
                <a:spcPct val="150000"/>
              </a:lnSpc>
            </a:pPr>
            <a:r>
              <a:rPr lang="es-ES" sz="2000" b="1" i="0" u="none" strike="noStrike" baseline="0" dirty="0">
                <a:latin typeface="+mj-lt"/>
              </a:rPr>
              <a:t>b. </a:t>
            </a:r>
            <a:r>
              <a:rPr lang="es-ES" sz="2000" b="0" i="0" u="none" strike="noStrike" baseline="0" dirty="0">
                <a:latin typeface="+mj-lt"/>
              </a:rPr>
              <a:t>Una adecuada modelación y monitoreo a las volatilidades del mercado financiero.</a:t>
            </a:r>
          </a:p>
          <a:p>
            <a:pPr algn="just">
              <a:lnSpc>
                <a:spcPct val="150000"/>
              </a:lnSpc>
            </a:pPr>
            <a:r>
              <a:rPr lang="es-ES" sz="2000" b="1" i="0" u="none" strike="noStrike" baseline="0" dirty="0">
                <a:latin typeface="+mj-lt"/>
              </a:rPr>
              <a:t>c. </a:t>
            </a:r>
            <a:r>
              <a:rPr lang="es-ES" sz="2000" b="0" i="0" u="none" strike="noStrike" baseline="0" dirty="0">
                <a:latin typeface="+mj-lt"/>
              </a:rPr>
              <a:t>Una adecuada modelación y gestión de la razón combinada entre costos e ingresos por </a:t>
            </a:r>
          </a:p>
          <a:p>
            <a:pPr algn="just">
              <a:lnSpc>
                <a:spcPct val="150000"/>
              </a:lnSpc>
            </a:pPr>
            <a:r>
              <a:rPr lang="es-ES" sz="2000" dirty="0">
                <a:latin typeface="+mj-lt"/>
              </a:rPr>
              <a:t>    </a:t>
            </a:r>
            <a:r>
              <a:rPr lang="es-ES" sz="2000" b="0" i="0" u="none" strike="noStrike" baseline="0" dirty="0">
                <a:latin typeface="+mj-lt"/>
              </a:rPr>
              <a:t>venta de servicios de salud contratados bajo modalidades diferentes al pago por evento </a:t>
            </a:r>
          </a:p>
          <a:p>
            <a:pPr algn="just">
              <a:lnSpc>
                <a:spcPct val="150000"/>
              </a:lnSpc>
            </a:pPr>
            <a:r>
              <a:rPr lang="es-ES" sz="2000" dirty="0">
                <a:latin typeface="+mj-lt"/>
              </a:rPr>
              <a:t>    </a:t>
            </a:r>
            <a:r>
              <a:rPr lang="es-ES" sz="2000" b="0" i="0" u="none" strike="noStrike" baseline="0" dirty="0">
                <a:latin typeface="+mj-lt"/>
              </a:rPr>
              <a:t>(gestión de riesgo actuarial), dado que los flujos esperados de ingresos se ajustarían a las </a:t>
            </a:r>
          </a:p>
          <a:p>
            <a:pPr algn="just">
              <a:lnSpc>
                <a:spcPct val="150000"/>
              </a:lnSpc>
            </a:pPr>
            <a:r>
              <a:rPr lang="es-ES" sz="2000" dirty="0">
                <a:latin typeface="+mj-lt"/>
              </a:rPr>
              <a:t>    </a:t>
            </a:r>
            <a:r>
              <a:rPr lang="es-ES" sz="2000" b="0" i="0" u="none" strike="noStrike" baseline="0" dirty="0">
                <a:latin typeface="+mj-lt"/>
              </a:rPr>
              <a:t>proyecciones de la entidad para cubrir </a:t>
            </a:r>
            <a:r>
              <a:rPr lang="es-419" sz="2000" b="0" i="0" u="none" strike="noStrike" baseline="0" dirty="0">
                <a:latin typeface="+mj-lt"/>
              </a:rPr>
              <a:t>con sus obligaciones.</a:t>
            </a:r>
            <a:endParaRPr lang="es-ES" sz="2000" dirty="0">
              <a:effectLst/>
              <a:latin typeface="+mj-lt"/>
              <a:ea typeface="Times New Roman" panose="02020603050405020304" pitchFamily="18" charset="0"/>
            </a:endParaRPr>
          </a:p>
        </p:txBody>
      </p:sp>
      <p:pic>
        <p:nvPicPr>
          <p:cNvPr id="9" name="Imagen 8">
            <a:extLst>
              <a:ext uri="{FF2B5EF4-FFF2-40B4-BE49-F238E27FC236}">
                <a16:creationId xmlns:a16="http://schemas.microsoft.com/office/drawing/2014/main" id="{691339DE-70BD-4832-9824-72B371D92B82}"/>
              </a:ext>
            </a:extLst>
          </p:cNvPr>
          <p:cNvPicPr>
            <a:picLocks noChangeAspect="1"/>
          </p:cNvPicPr>
          <p:nvPr/>
        </p:nvPicPr>
        <p:blipFill>
          <a:blip r:embed="rId4"/>
          <a:stretch>
            <a:fillRect/>
          </a:stretch>
        </p:blipFill>
        <p:spPr>
          <a:xfrm>
            <a:off x="9242957" y="1263351"/>
            <a:ext cx="2259024" cy="2498086"/>
          </a:xfrm>
          <a:prstGeom prst="rect">
            <a:avLst/>
          </a:prstGeom>
        </p:spPr>
      </p:pic>
    </p:spTree>
    <p:extLst>
      <p:ext uri="{BB962C8B-B14F-4D97-AF65-F5344CB8AC3E}">
        <p14:creationId xmlns:p14="http://schemas.microsoft.com/office/powerpoint/2010/main" val="215883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de Liquidez</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31269" y="1068647"/>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1:</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F6FF747B-E4B0-4E75-8C88-96FB098E1FAF}"/>
              </a:ext>
            </a:extLst>
          </p:cNvPr>
          <p:cNvPicPr>
            <a:picLocks noChangeAspect="1"/>
          </p:cNvPicPr>
          <p:nvPr/>
        </p:nvPicPr>
        <p:blipFill>
          <a:blip r:embed="rId4"/>
          <a:stretch>
            <a:fillRect/>
          </a:stretch>
        </p:blipFill>
        <p:spPr>
          <a:xfrm>
            <a:off x="525240" y="1374491"/>
            <a:ext cx="11050875" cy="2276475"/>
          </a:xfrm>
          <a:prstGeom prst="rect">
            <a:avLst/>
          </a:prstGeom>
        </p:spPr>
      </p:pic>
    </p:spTree>
    <p:extLst>
      <p:ext uri="{BB962C8B-B14F-4D97-AF65-F5344CB8AC3E}">
        <p14:creationId xmlns:p14="http://schemas.microsoft.com/office/powerpoint/2010/main" val="267708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de Liquidez</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31269" y="1068647"/>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2:</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EFCCCD24-9BF6-416C-B2B4-3EB285C14341}"/>
              </a:ext>
            </a:extLst>
          </p:cNvPr>
          <p:cNvPicPr>
            <a:picLocks noChangeAspect="1"/>
          </p:cNvPicPr>
          <p:nvPr/>
        </p:nvPicPr>
        <p:blipFill>
          <a:blip r:embed="rId4"/>
          <a:stretch>
            <a:fillRect/>
          </a:stretch>
        </p:blipFill>
        <p:spPr>
          <a:xfrm>
            <a:off x="525240" y="1374200"/>
            <a:ext cx="11050875" cy="3238500"/>
          </a:xfrm>
          <a:prstGeom prst="rect">
            <a:avLst/>
          </a:prstGeom>
        </p:spPr>
      </p:pic>
    </p:spTree>
    <p:extLst>
      <p:ext uri="{BB962C8B-B14F-4D97-AF65-F5344CB8AC3E}">
        <p14:creationId xmlns:p14="http://schemas.microsoft.com/office/powerpoint/2010/main" val="1768262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de Liquidez</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31269" y="1068647"/>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3:</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5D090AA2-F63F-4903-A9D4-B775332CFA84}"/>
              </a:ext>
            </a:extLst>
          </p:cNvPr>
          <p:cNvPicPr>
            <a:picLocks noChangeAspect="1"/>
          </p:cNvPicPr>
          <p:nvPr/>
        </p:nvPicPr>
        <p:blipFill>
          <a:blip r:embed="rId4"/>
          <a:stretch>
            <a:fillRect/>
          </a:stretch>
        </p:blipFill>
        <p:spPr>
          <a:xfrm>
            <a:off x="528637" y="1374200"/>
            <a:ext cx="11056905" cy="2276475"/>
          </a:xfrm>
          <a:prstGeom prst="rect">
            <a:avLst/>
          </a:prstGeom>
        </p:spPr>
      </p:pic>
    </p:spTree>
    <p:extLst>
      <p:ext uri="{BB962C8B-B14F-4D97-AF65-F5344CB8AC3E}">
        <p14:creationId xmlns:p14="http://schemas.microsoft.com/office/powerpoint/2010/main" val="1216663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de Liquidez</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31269" y="1068647"/>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4:</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7243B451-01CC-46A9-8A3E-1506DDF95232}"/>
              </a:ext>
            </a:extLst>
          </p:cNvPr>
          <p:cNvPicPr>
            <a:picLocks noChangeAspect="1"/>
          </p:cNvPicPr>
          <p:nvPr/>
        </p:nvPicPr>
        <p:blipFill>
          <a:blip r:embed="rId4"/>
          <a:stretch>
            <a:fillRect/>
          </a:stretch>
        </p:blipFill>
        <p:spPr>
          <a:xfrm>
            <a:off x="525240" y="1374491"/>
            <a:ext cx="11050875" cy="2105025"/>
          </a:xfrm>
          <a:prstGeom prst="rect">
            <a:avLst/>
          </a:prstGeom>
        </p:spPr>
      </p:pic>
    </p:spTree>
    <p:extLst>
      <p:ext uri="{BB962C8B-B14F-4D97-AF65-F5344CB8AC3E}">
        <p14:creationId xmlns:p14="http://schemas.microsoft.com/office/powerpoint/2010/main" val="2778302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等腰三角形 18"/>
          <p:cNvSpPr/>
          <p:nvPr/>
        </p:nvSpPr>
        <p:spPr>
          <a:xfrm flipH="1">
            <a:off x="98815" y="67735"/>
            <a:ext cx="12192000" cy="6858000"/>
          </a:xfrm>
          <a:prstGeom prst="triangle">
            <a:avLst>
              <a:gd name="adj" fmla="val 0"/>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0" y="0"/>
            <a:ext cx="6843252" cy="6858000"/>
          </a:xfrm>
          <a:custGeom>
            <a:avLst/>
            <a:gdLst>
              <a:gd name="connsiteX0" fmla="*/ 0 w 6843252"/>
              <a:gd name="connsiteY0" fmla="*/ 0 h 6858000"/>
              <a:gd name="connsiteX1" fmla="*/ 1847786 w 6843252"/>
              <a:gd name="connsiteY1" fmla="*/ 0 h 6858000"/>
              <a:gd name="connsiteX2" fmla="*/ 6843252 w 6843252"/>
              <a:gd name="connsiteY2" fmla="*/ 6858000 h 6858000"/>
              <a:gd name="connsiteX3" fmla="*/ 0 w 68432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43252" h="6858000">
                <a:moveTo>
                  <a:pt x="0" y="0"/>
                </a:moveTo>
                <a:lnTo>
                  <a:pt x="1847786" y="0"/>
                </a:lnTo>
                <a:lnTo>
                  <a:pt x="6843252" y="6858000"/>
                </a:lnTo>
                <a:lnTo>
                  <a:pt x="0" y="6858000"/>
                </a:lnTo>
                <a:close/>
              </a:path>
            </a:pathLst>
          </a:cu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5284130" y="2137704"/>
            <a:ext cx="6948948" cy="2019300"/>
          </a:xfrm>
          <a:prstGeom prst="rect">
            <a:avLst/>
          </a:prstGeom>
          <a:solidFill>
            <a:srgbClr val="8EB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0" y="4176101"/>
            <a:ext cx="6843252" cy="2730537"/>
          </a:xfrm>
          <a:custGeom>
            <a:avLst/>
            <a:gdLst>
              <a:gd name="connsiteX0" fmla="*/ 4854289 w 6843252"/>
              <a:gd name="connsiteY0" fmla="*/ 0 h 2730537"/>
              <a:gd name="connsiteX1" fmla="*/ 6843252 w 6843252"/>
              <a:gd name="connsiteY1" fmla="*/ 2730537 h 2730537"/>
              <a:gd name="connsiteX2" fmla="*/ 0 w 6843252"/>
              <a:gd name="connsiteY2" fmla="*/ 2730537 h 2730537"/>
            </a:gdLst>
            <a:ahLst/>
            <a:cxnLst>
              <a:cxn ang="0">
                <a:pos x="connsiteX0" y="connsiteY0"/>
              </a:cxn>
              <a:cxn ang="0">
                <a:pos x="connsiteX1" y="connsiteY1"/>
              </a:cxn>
              <a:cxn ang="0">
                <a:pos x="connsiteX2" y="connsiteY2"/>
              </a:cxn>
            </a:cxnLst>
            <a:rect l="l" t="t" r="r" b="b"/>
            <a:pathLst>
              <a:path w="6843252" h="2730537">
                <a:moveTo>
                  <a:pt x="4854289" y="0"/>
                </a:moveTo>
                <a:lnTo>
                  <a:pt x="6843252" y="2730537"/>
                </a:lnTo>
                <a:lnTo>
                  <a:pt x="0" y="2730537"/>
                </a:lnTo>
                <a:close/>
              </a:path>
            </a:pathLst>
          </a:custGeom>
          <a:solidFill>
            <a:srgbClr val="183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任意多边形 14"/>
          <p:cNvSpPr/>
          <p:nvPr/>
        </p:nvSpPr>
        <p:spPr>
          <a:xfrm>
            <a:off x="2146968" y="0"/>
            <a:ext cx="5467414" cy="6858000"/>
          </a:xfrm>
          <a:custGeom>
            <a:avLst/>
            <a:gdLst>
              <a:gd name="connsiteX0" fmla="*/ 0 w 5467414"/>
              <a:gd name="connsiteY0" fmla="*/ 0 h 6858000"/>
              <a:gd name="connsiteX1" fmla="*/ 471948 w 5467414"/>
              <a:gd name="connsiteY1" fmla="*/ 0 h 6858000"/>
              <a:gd name="connsiteX2" fmla="*/ 5467414 w 5467414"/>
              <a:gd name="connsiteY2" fmla="*/ 6858000 h 6858000"/>
              <a:gd name="connsiteX3" fmla="*/ 4995466 w 54674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67414" h="6858000">
                <a:moveTo>
                  <a:pt x="0" y="0"/>
                </a:moveTo>
                <a:lnTo>
                  <a:pt x="471948" y="0"/>
                </a:lnTo>
                <a:lnTo>
                  <a:pt x="5467414" y="6858000"/>
                </a:lnTo>
                <a:lnTo>
                  <a:pt x="4995466" y="6858000"/>
                </a:lnTo>
                <a:close/>
              </a:path>
            </a:pathLst>
          </a:custGeom>
          <a:solidFill>
            <a:srgbClr val="008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178345" y="5541369"/>
            <a:ext cx="2914838" cy="326909"/>
            <a:chOff x="1293291" y="4956490"/>
            <a:chExt cx="1621140" cy="326909"/>
          </a:xfrm>
        </p:grpSpPr>
        <p:sp>
          <p:nvSpPr>
            <p:cNvPr id="21" name="圆角矩形 20"/>
            <p:cNvSpPr/>
            <p:nvPr/>
          </p:nvSpPr>
          <p:spPr>
            <a:xfrm>
              <a:off x="1293291" y="4956490"/>
              <a:ext cx="1621140" cy="326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22" name="文本框 21"/>
            <p:cNvSpPr txBox="1"/>
            <p:nvPr/>
          </p:nvSpPr>
          <p:spPr>
            <a:xfrm>
              <a:off x="1293291" y="4975400"/>
              <a:ext cx="1621140" cy="276999"/>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zh-CN" sz="1200" b="1" i="0" u="none" strike="noStrike" kern="1200" cap="none" spc="0" normalizeH="0" baseline="0" noProof="0" dirty="0" err="1">
                  <a:ln>
                    <a:noFill/>
                  </a:ln>
                  <a:solidFill>
                    <a:schemeClr val="bg1"/>
                  </a:solidFill>
                  <a:effectLst/>
                  <a:uLnTx/>
                  <a:uFillTx/>
                  <a:latin typeface="Arial"/>
                  <a:ea typeface="微软雅黑"/>
                  <a:cs typeface="+mn-cs"/>
                </a:rPr>
                <a:t>Alvaro</a:t>
              </a:r>
              <a:r>
                <a:rPr kumimoji="0" lang="es-ES" altLang="zh-CN" sz="1200" b="1" i="0" u="none" strike="noStrike" kern="1200" cap="none" spc="0" normalizeH="0" baseline="0" noProof="0" dirty="0">
                  <a:ln>
                    <a:noFill/>
                  </a:ln>
                  <a:solidFill>
                    <a:schemeClr val="bg1"/>
                  </a:solidFill>
                  <a:effectLst/>
                  <a:uLnTx/>
                  <a:uFillTx/>
                  <a:latin typeface="Arial"/>
                  <a:ea typeface="微软雅黑"/>
                  <a:cs typeface="+mn-cs"/>
                </a:rPr>
                <a:t> Tamayo Morales</a:t>
              </a:r>
              <a:endParaRPr kumimoji="0" lang="zh-CN" altLang="en-US" sz="1200" b="1" i="0" u="none" strike="noStrike" kern="1200" cap="none" spc="0" normalizeH="0" baseline="0" noProof="0" dirty="0">
                <a:ln>
                  <a:noFill/>
                </a:ln>
                <a:solidFill>
                  <a:schemeClr val="bg1"/>
                </a:solidFill>
                <a:effectLst/>
                <a:uLnTx/>
                <a:uFillTx/>
                <a:latin typeface="Arial"/>
                <a:ea typeface="微软雅黑"/>
                <a:cs typeface="+mn-cs"/>
              </a:endParaRPr>
            </a:p>
          </p:txBody>
        </p:sp>
      </p:grpSp>
      <p:sp>
        <p:nvSpPr>
          <p:cNvPr id="24" name="文本框 23"/>
          <p:cNvSpPr txBox="1"/>
          <p:nvPr/>
        </p:nvSpPr>
        <p:spPr>
          <a:xfrm>
            <a:off x="6087192" y="2392547"/>
            <a:ext cx="5963782" cy="1323439"/>
          </a:xfrm>
          <a:prstGeom prst="rect">
            <a:avLst/>
          </a:prstGeom>
          <a:noFill/>
        </p:spPr>
        <p:txBody>
          <a:bodyPr wrap="square" rtlCol="0">
            <a:spAutoFit/>
            <a:scene3d>
              <a:camera prst="orthographicFront"/>
              <a:lightRig rig="threePt" dir="t"/>
            </a:scene3d>
            <a:sp3d contourW="12700"/>
          </a:bodyPr>
          <a:lstStyle/>
          <a:p>
            <a:pPr algn="ctr"/>
            <a:r>
              <a:rPr lang="es-CO" sz="4000" b="1" dirty="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MUCHAS </a:t>
            </a:r>
          </a:p>
          <a:p>
            <a:pPr algn="ctr"/>
            <a:r>
              <a:rPr lang="es-CO" sz="4000" b="1" dirty="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GRACIAS</a:t>
            </a:r>
            <a:endParaRPr lang="es-CO" sz="4000" b="1" dirty="0">
              <a:solidFill>
                <a:schemeClr val="bg1"/>
              </a:solidFill>
              <a:latin typeface="Barlow Light" panose="020B0604020202020204" charset="0"/>
              <a:cs typeface="Arial" panose="020B0604020202020204" pitchFamily="34" charset="0"/>
            </a:endParaRPr>
          </a:p>
        </p:txBody>
      </p:sp>
      <p:sp>
        <p:nvSpPr>
          <p:cNvPr id="25" name="文本框 24"/>
          <p:cNvSpPr txBox="1"/>
          <p:nvPr/>
        </p:nvSpPr>
        <p:spPr>
          <a:xfrm>
            <a:off x="6860157" y="4458032"/>
            <a:ext cx="4318184" cy="276999"/>
          </a:xfrm>
          <a:prstGeom prst="rect">
            <a:avLst/>
          </a:prstGeom>
          <a:noFill/>
        </p:spPr>
        <p:txBody>
          <a:bodyPr wrap="square" rtlCol="0">
            <a:spAutoFit/>
            <a:scene3d>
              <a:camera prst="orthographicFront"/>
              <a:lightRig rig="threePt" dir="t"/>
            </a:scene3d>
            <a:sp3d contourW="12700"/>
          </a:bodyPr>
          <a:lstStyle/>
          <a:p>
            <a:pPr algn="ctr">
              <a:defRPr/>
            </a:pPr>
            <a:r>
              <a:rPr lang="en-US" altLang="zh-CN" sz="1200" b="1" dirty="0">
                <a:solidFill>
                  <a:srgbClr val="18375C"/>
                </a:solidFill>
                <a:latin typeface="微软雅黑" panose="020B0503020204020204" pitchFamily="34" charset="-122"/>
                <a:ea typeface="微软雅黑" panose="020B0503020204020204" pitchFamily="34" charset="-122"/>
                <a:cs typeface="+mn-ea"/>
                <a:sym typeface="+mn-lt"/>
              </a:rPr>
              <a:t>¡Transformando la Atención en Salud!</a:t>
            </a:r>
            <a:endParaRPr lang="zh-CN" altLang="en-US" sz="1200" b="1" dirty="0">
              <a:solidFill>
                <a:srgbClr val="18375C"/>
              </a:solidFill>
              <a:latin typeface="微软雅黑" panose="020B0503020204020204" pitchFamily="34" charset="-122"/>
              <a:ea typeface="微软雅黑" panose="020B0503020204020204" pitchFamily="34" charset="-122"/>
              <a:cs typeface="+mn-ea"/>
              <a:sym typeface="+mn-lt"/>
            </a:endParaRPr>
          </a:p>
        </p:txBody>
      </p:sp>
      <p:pic>
        <p:nvPicPr>
          <p:cNvPr id="28" name="Imagen 27">
            <a:extLst>
              <a:ext uri="{FF2B5EF4-FFF2-40B4-BE49-F238E27FC236}">
                <a16:creationId xmlns:a16="http://schemas.microsoft.com/office/drawing/2014/main" id="{1A433A77-866A-400C-A8F2-E9B9A448D3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9249" y="129602"/>
            <a:ext cx="2924172" cy="1029108"/>
          </a:xfrm>
          <a:prstGeom prst="rect">
            <a:avLst/>
          </a:prstGeom>
        </p:spPr>
      </p:pic>
      <p:sp>
        <p:nvSpPr>
          <p:cNvPr id="9" name="椭圆 8"/>
          <p:cNvSpPr/>
          <p:nvPr/>
        </p:nvSpPr>
        <p:spPr>
          <a:xfrm>
            <a:off x="5093629" y="3970829"/>
            <a:ext cx="1216742" cy="1216742"/>
          </a:xfrm>
          <a:prstGeom prst="ellipse">
            <a:avLst/>
          </a:prstGeom>
          <a:solidFill>
            <a:srgbClr val="18375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Imagen 13">
            <a:extLst>
              <a:ext uri="{FF2B5EF4-FFF2-40B4-BE49-F238E27FC236}">
                <a16:creationId xmlns:a16="http://schemas.microsoft.com/office/drawing/2014/main" id="{8DD3B9E2-89E9-46BB-9B5E-A01EB3295D3B}"/>
              </a:ext>
            </a:extLst>
          </p:cNvPr>
          <p:cNvPicPr>
            <a:picLocks noChangeAspect="1"/>
          </p:cNvPicPr>
          <p:nvPr/>
        </p:nvPicPr>
        <p:blipFill>
          <a:blip r:embed="rId4"/>
          <a:stretch>
            <a:fillRect/>
          </a:stretch>
        </p:blipFill>
        <p:spPr>
          <a:xfrm>
            <a:off x="5339914" y="4231810"/>
            <a:ext cx="747278" cy="727783"/>
          </a:xfrm>
          <a:prstGeom prst="rect">
            <a:avLst/>
          </a:prstGeom>
        </p:spPr>
      </p:pic>
      <p:pic>
        <p:nvPicPr>
          <p:cNvPr id="11" name="Marcador de posición de imagen 10">
            <a:extLst>
              <a:ext uri="{FF2B5EF4-FFF2-40B4-BE49-F238E27FC236}">
                <a16:creationId xmlns:a16="http://schemas.microsoft.com/office/drawing/2014/main" id="{783AF9CD-6555-4302-8824-1A368D164174}"/>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15892" r="15892"/>
          <a:stretch/>
        </p:blipFill>
        <p:spPr>
          <a:xfrm>
            <a:off x="2645396" y="1552093"/>
            <a:ext cx="3318388" cy="3318388"/>
          </a:xfrm>
        </p:spPr>
      </p:pic>
      <p:sp>
        <p:nvSpPr>
          <p:cNvPr id="2" name="CuadroTexto 1">
            <a:extLst>
              <a:ext uri="{FF2B5EF4-FFF2-40B4-BE49-F238E27FC236}">
                <a16:creationId xmlns:a16="http://schemas.microsoft.com/office/drawing/2014/main" id="{36CB21FC-AC5F-4BE9-A4B7-B3C32F4E6D39}"/>
              </a:ext>
            </a:extLst>
          </p:cNvPr>
          <p:cNvSpPr txBox="1"/>
          <p:nvPr/>
        </p:nvSpPr>
        <p:spPr>
          <a:xfrm>
            <a:off x="7631062" y="6246401"/>
            <a:ext cx="4260576" cy="584775"/>
          </a:xfrm>
          <a:prstGeom prst="rect">
            <a:avLst/>
          </a:prstGeom>
          <a:noFill/>
        </p:spPr>
        <p:txBody>
          <a:bodyPr wrap="square" rtlCol="0">
            <a:spAutoFit/>
          </a:bodyPr>
          <a:lstStyle/>
          <a:p>
            <a:r>
              <a:rPr lang="es-ES" sz="1600" dirty="0">
                <a:solidFill>
                  <a:schemeClr val="accent2"/>
                </a:solidFill>
              </a:rPr>
              <a:t>Evaluación</a:t>
            </a:r>
          </a:p>
          <a:p>
            <a:r>
              <a:rPr lang="es-CO"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https://forms.gle/jcnssU9gpp6GcbN48</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004346"/>
      </p:ext>
    </p:extLst>
  </p:cSld>
  <p:clrMapOvr>
    <a:masterClrMapping/>
  </p:clrMapOvr>
  <mc:AlternateContent xmlns:mc="http://schemas.openxmlformats.org/markup-compatibility/2006" xmlns:p14="http://schemas.microsoft.com/office/powerpoint/2010/main">
    <mc:Choice Requires="p14">
      <p:transition p14:dur="0" advTm="5647"/>
    </mc:Choice>
    <mc:Fallback xmlns="">
      <p:transition advTm="5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1500"/>
                            </p:stCondLst>
                            <p:childTnLst>
                              <p:par>
                                <p:cTn id="31" presetID="1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p:tgtEl>
                                          <p:spTgt spid="24"/>
                                        </p:tgtEl>
                                        <p:attrNameLst>
                                          <p:attrName>ppt_x</p:attrName>
                                        </p:attrNameLst>
                                      </p:cBhvr>
                                      <p:tavLst>
                                        <p:tav tm="0">
                                          <p:val>
                                            <p:strVal val="#ppt_x-#ppt_w*1.125000"/>
                                          </p:val>
                                        </p:tav>
                                        <p:tav tm="100000">
                                          <p:val>
                                            <p:strVal val="#ppt_x"/>
                                          </p:val>
                                        </p:tav>
                                      </p:tavLst>
                                    </p:anim>
                                    <p:animEffect transition="in" filter="wipe(right)">
                                      <p:cBhvr>
                                        <p:cTn id="34" dur="500"/>
                                        <p:tgtEl>
                                          <p:spTgt spid="24"/>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0" grpId="0" animBg="1"/>
      <p:bldP spid="13" grpId="0" animBg="1"/>
      <p:bldP spid="15" grpId="0" animBg="1"/>
      <p:bldP spid="24" grpId="0"/>
      <p:bldP spid="25"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3143813" y="328751"/>
            <a:ext cx="6677501" cy="523220"/>
          </a:xfrm>
          <a:prstGeom prst="rect">
            <a:avLst/>
          </a:prstGeom>
          <a:noFill/>
        </p:spPr>
        <p:txBody>
          <a:bodyPr wrap="square" rtlCol="0">
            <a:spAutoFit/>
            <a:scene3d>
              <a:camera prst="orthographicFront"/>
              <a:lightRig rig="threePt" dir="t"/>
            </a:scene3d>
            <a:sp3d contourW="12700"/>
          </a:bodyPr>
          <a:lstStyle/>
          <a:p>
            <a:r>
              <a:rPr lang="es-ES" sz="2800" b="1" dirty="0">
                <a:solidFill>
                  <a:srgbClr val="002060"/>
                </a:solidFill>
              </a:rPr>
              <a:t>Sistema Integral de Riesgos</a:t>
            </a:r>
            <a:endParaRPr lang="es-CO" sz="2800" b="1" dirty="0">
              <a:solidFill>
                <a:srgbClr val="002060"/>
              </a:solidFill>
            </a:endParaRP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9" name="CuadroTexto 8">
            <a:extLst>
              <a:ext uri="{FF2B5EF4-FFF2-40B4-BE49-F238E27FC236}">
                <a16:creationId xmlns:a16="http://schemas.microsoft.com/office/drawing/2014/main" id="{5CA24204-CB2A-4BFC-837B-CE4260CBAD9D}"/>
              </a:ext>
            </a:extLst>
          </p:cNvPr>
          <p:cNvSpPr txBox="1"/>
          <p:nvPr/>
        </p:nvSpPr>
        <p:spPr>
          <a:xfrm>
            <a:off x="721406" y="1383918"/>
            <a:ext cx="10262167" cy="5070619"/>
          </a:xfrm>
          <a:prstGeom prst="rect">
            <a:avLst/>
          </a:prstGeom>
          <a:noFill/>
        </p:spPr>
        <p:txBody>
          <a:bodyPr wrap="square">
            <a:spAutoFit/>
          </a:bodyPr>
          <a:lstStyle/>
          <a:p>
            <a:pPr algn="just"/>
            <a:r>
              <a:rPr lang="es-ES" dirty="0">
                <a:latin typeface="+mj-lt"/>
                <a:ea typeface="Arial MT"/>
              </a:rPr>
              <a:t>El Sistema Integral de Riesgos se compone de los siguientes sistemas o subsistemas de riesgos:</a:t>
            </a:r>
            <a:endParaRPr lang="es-ES" dirty="0">
              <a:effectLst/>
              <a:latin typeface="+mj-lt"/>
              <a:ea typeface="Arial MT"/>
            </a:endParaRPr>
          </a:p>
          <a:p>
            <a:pPr algn="just"/>
            <a:endParaRPr lang="es-ES" b="1" dirty="0">
              <a:effectLst/>
              <a:latin typeface="+mj-lt"/>
              <a:ea typeface="Arial MT"/>
            </a:endParaRPr>
          </a:p>
          <a:p>
            <a:pPr marL="285750" indent="-285750" algn="just">
              <a:buFont typeface="Arial" panose="020B0604020202020204" pitchFamily="34" charset="0"/>
              <a:buChar char="•"/>
            </a:pPr>
            <a:r>
              <a:rPr lang="es-ES" b="1" dirty="0">
                <a:solidFill>
                  <a:schemeClr val="bg1">
                    <a:lumMod val="50000"/>
                  </a:schemeClr>
                </a:solidFill>
                <a:effectLst/>
                <a:latin typeface="+mj-lt"/>
                <a:ea typeface="Arial MT"/>
              </a:rPr>
              <a:t>SARLAFT</a:t>
            </a:r>
            <a:r>
              <a:rPr lang="es-ES" dirty="0">
                <a:solidFill>
                  <a:schemeClr val="bg1">
                    <a:lumMod val="50000"/>
                  </a:schemeClr>
                </a:solidFill>
                <a:effectLst/>
                <a:latin typeface="+mj-lt"/>
                <a:ea typeface="Arial MT"/>
              </a:rPr>
              <a:t> </a:t>
            </a:r>
          </a:p>
          <a:p>
            <a:pPr algn="just">
              <a:spcAft>
                <a:spcPts val="600"/>
              </a:spcAft>
            </a:pPr>
            <a:r>
              <a:rPr lang="es-ES" dirty="0">
                <a:solidFill>
                  <a:schemeClr val="bg1">
                    <a:lumMod val="50000"/>
                  </a:schemeClr>
                </a:solidFill>
                <a:effectLst/>
                <a:latin typeface="+mj-lt"/>
                <a:ea typeface="Arial MT"/>
              </a:rPr>
              <a:t>     Sistema de Administración del Riesgo de Lavado de Activos y de la  Financiación de Terrorismo</a:t>
            </a:r>
          </a:p>
          <a:p>
            <a:pPr algn="just">
              <a:spcAft>
                <a:spcPts val="600"/>
              </a:spcAft>
            </a:pPr>
            <a:endParaRPr lang="es-ES" sz="1050" dirty="0">
              <a:solidFill>
                <a:schemeClr val="bg1">
                  <a:lumMod val="50000"/>
                </a:schemeClr>
              </a:solidFill>
              <a:effectLst/>
              <a:latin typeface="+mj-lt"/>
              <a:ea typeface="Arial MT"/>
            </a:endParaRPr>
          </a:p>
          <a:p>
            <a:pPr marL="285750" indent="-285750" algn="just">
              <a:buFont typeface="Arial" panose="020B0604020202020204" pitchFamily="34" charset="0"/>
              <a:buChar char="•"/>
            </a:pPr>
            <a:r>
              <a:rPr lang="es-ES" b="1" dirty="0">
                <a:solidFill>
                  <a:schemeClr val="bg1">
                    <a:lumMod val="50000"/>
                  </a:schemeClr>
                </a:solidFill>
                <a:effectLst/>
                <a:latin typeface="+mj-lt"/>
                <a:ea typeface="Arial MT"/>
              </a:rPr>
              <a:t>SICOF</a:t>
            </a:r>
            <a:r>
              <a:rPr lang="es-ES" dirty="0">
                <a:solidFill>
                  <a:schemeClr val="bg1">
                    <a:lumMod val="50000"/>
                  </a:schemeClr>
                </a:solidFill>
                <a:effectLst/>
                <a:latin typeface="+mj-lt"/>
                <a:ea typeface="Arial MT"/>
              </a:rPr>
              <a:t> </a:t>
            </a:r>
          </a:p>
          <a:p>
            <a:pPr algn="just">
              <a:spcAft>
                <a:spcPts val="600"/>
              </a:spcAft>
            </a:pPr>
            <a:r>
              <a:rPr lang="es-ES" dirty="0">
                <a:solidFill>
                  <a:schemeClr val="bg1">
                    <a:lumMod val="50000"/>
                  </a:schemeClr>
                </a:solidFill>
                <a:effectLst/>
                <a:latin typeface="+mj-lt"/>
                <a:ea typeface="Arial MT"/>
              </a:rPr>
              <a:t>     Subsistema de Administración del Riesgo de </a:t>
            </a:r>
            <a:r>
              <a:rPr lang="es-ES" dirty="0">
                <a:solidFill>
                  <a:schemeClr val="bg1">
                    <a:lumMod val="50000"/>
                  </a:schemeClr>
                </a:solidFill>
                <a:latin typeface="+mj-lt"/>
                <a:ea typeface="Times New Roman" panose="02020603050405020304" pitchFamily="18" charset="0"/>
                <a:cs typeface="Times New Roman" panose="02020603050405020304" pitchFamily="18" charset="0"/>
              </a:rPr>
              <a:t>Corrupción, Opacidad y Fraude</a:t>
            </a:r>
          </a:p>
          <a:p>
            <a:pPr algn="just">
              <a:spcAft>
                <a:spcPts val="600"/>
              </a:spcAft>
            </a:pPr>
            <a:endParaRPr lang="es-ES" sz="1000" b="1" dirty="0">
              <a:solidFill>
                <a:schemeClr val="bg1">
                  <a:lumMod val="50000"/>
                </a:schemeClr>
              </a:solidFill>
              <a:effectLst/>
              <a:latin typeface="+mj-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b="1" dirty="0">
                <a:solidFill>
                  <a:schemeClr val="bg1">
                    <a:lumMod val="50000"/>
                  </a:schemeClr>
                </a:solidFill>
                <a:effectLst/>
                <a:latin typeface="+mj-lt"/>
                <a:ea typeface="Times New Roman" panose="02020603050405020304" pitchFamily="18" charset="0"/>
                <a:cs typeface="Times New Roman" panose="02020603050405020304" pitchFamily="18" charset="0"/>
              </a:rPr>
              <a:t>SARO</a:t>
            </a:r>
            <a:endParaRPr lang="es-ES" b="1" dirty="0">
              <a:solidFill>
                <a:schemeClr val="bg1">
                  <a:lumMod val="50000"/>
                </a:schemeClr>
              </a:solidFill>
              <a:latin typeface="+mj-lt"/>
              <a:ea typeface="Times New Roman" panose="02020603050405020304" pitchFamily="18" charset="0"/>
              <a:cs typeface="Times New Roman" panose="02020603050405020304" pitchFamily="18" charset="0"/>
            </a:endParaRPr>
          </a:p>
          <a:p>
            <a:pPr algn="just">
              <a:spcAft>
                <a:spcPts val="600"/>
              </a:spcAft>
            </a:pPr>
            <a:r>
              <a:rPr lang="es-ES" b="1" dirty="0">
                <a:solidFill>
                  <a:schemeClr val="bg1">
                    <a:lumMod val="50000"/>
                  </a:schemeClr>
                </a:solidFill>
                <a:effectLst/>
                <a:latin typeface="+mj-lt"/>
                <a:ea typeface="Times New Roman" panose="02020603050405020304" pitchFamily="18" charset="0"/>
                <a:cs typeface="Times New Roman" panose="02020603050405020304" pitchFamily="18" charset="0"/>
              </a:rPr>
              <a:t>     </a:t>
            </a:r>
            <a:r>
              <a:rPr lang="es-ES" dirty="0">
                <a:solidFill>
                  <a:schemeClr val="bg1">
                    <a:lumMod val="50000"/>
                  </a:schemeClr>
                </a:solidFill>
                <a:latin typeface="+mj-lt"/>
              </a:rPr>
              <a:t>Sistema de Administración de Riesgo Operacional</a:t>
            </a:r>
          </a:p>
          <a:p>
            <a:pPr algn="just">
              <a:spcAft>
                <a:spcPts val="600"/>
              </a:spcAft>
            </a:pPr>
            <a:endParaRPr lang="es-ES" sz="1000" dirty="0">
              <a:solidFill>
                <a:schemeClr val="bg1">
                  <a:lumMod val="50000"/>
                </a:schemeClr>
              </a:solidFill>
              <a:latin typeface="+mj-lt"/>
            </a:endParaRPr>
          </a:p>
          <a:p>
            <a:pPr marL="285750" indent="-285750" algn="just">
              <a:buFont typeface="Arial" panose="020B0604020202020204" pitchFamily="34" charset="0"/>
              <a:buChar char="•"/>
            </a:pPr>
            <a:r>
              <a:rPr lang="es-ES" b="1" dirty="0">
                <a:solidFill>
                  <a:schemeClr val="bg1">
                    <a:lumMod val="50000"/>
                  </a:schemeClr>
                </a:solidFill>
                <a:latin typeface="+mj-lt"/>
                <a:ea typeface="Times New Roman" panose="02020603050405020304" pitchFamily="18" charset="0"/>
                <a:cs typeface="Times New Roman" panose="02020603050405020304" pitchFamily="18" charset="0"/>
              </a:rPr>
              <a:t>SALUD</a:t>
            </a:r>
          </a:p>
          <a:p>
            <a:pPr algn="just">
              <a:spcAft>
                <a:spcPts val="600"/>
              </a:spcAft>
            </a:pPr>
            <a:r>
              <a:rPr lang="es-ES" b="1" dirty="0">
                <a:solidFill>
                  <a:schemeClr val="bg1">
                    <a:lumMod val="50000"/>
                  </a:schemeClr>
                </a:solidFill>
                <a:latin typeface="+mj-lt"/>
                <a:ea typeface="Times New Roman" panose="02020603050405020304" pitchFamily="18" charset="0"/>
                <a:cs typeface="Times New Roman" panose="02020603050405020304" pitchFamily="18" charset="0"/>
              </a:rPr>
              <a:t>     </a:t>
            </a:r>
            <a:r>
              <a:rPr lang="es-ES" dirty="0">
                <a:solidFill>
                  <a:schemeClr val="bg1">
                    <a:lumMod val="50000"/>
                  </a:schemeClr>
                </a:solidFill>
                <a:latin typeface="+mj-lt"/>
              </a:rPr>
              <a:t>Subsistema de Riesgos en Salud</a:t>
            </a:r>
            <a:r>
              <a:rPr lang="es-CO" dirty="0">
                <a:solidFill>
                  <a:schemeClr val="bg1">
                    <a:lumMod val="50000"/>
                  </a:schemeClr>
                </a:solidFill>
                <a:effectLst/>
                <a:latin typeface="+mj-lt"/>
                <a:ea typeface="Times New Roman" panose="02020603050405020304" pitchFamily="18" charset="0"/>
                <a:cs typeface="Times New Roman" panose="02020603050405020304" pitchFamily="18" charset="0"/>
              </a:rPr>
              <a:t>  </a:t>
            </a:r>
          </a:p>
          <a:p>
            <a:pPr algn="just">
              <a:spcAft>
                <a:spcPts val="600"/>
              </a:spcAft>
            </a:pPr>
            <a:endParaRPr lang="es-CO" sz="1000" dirty="0">
              <a:effectLst/>
              <a:latin typeface="+mj-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2000" b="1" dirty="0">
                <a:solidFill>
                  <a:srgbClr val="0066FF"/>
                </a:solidFill>
                <a:latin typeface="+mj-lt"/>
                <a:ea typeface="Times New Roman" panose="02020603050405020304" pitchFamily="18" charset="0"/>
                <a:cs typeface="Times New Roman" panose="02020603050405020304" pitchFamily="18" charset="0"/>
              </a:rPr>
              <a:t>Financieros</a:t>
            </a:r>
          </a:p>
          <a:p>
            <a:pPr algn="just">
              <a:spcAft>
                <a:spcPts val="600"/>
              </a:spcAft>
            </a:pPr>
            <a:r>
              <a:rPr lang="es-ES" sz="2000" b="1">
                <a:solidFill>
                  <a:srgbClr val="0070C0"/>
                </a:solidFill>
                <a:latin typeface="+mj-lt"/>
                <a:ea typeface="Times New Roman" panose="02020603050405020304" pitchFamily="18" charset="0"/>
                <a:cs typeface="Times New Roman" panose="02020603050405020304" pitchFamily="18" charset="0"/>
              </a:rPr>
              <a:t>    </a:t>
            </a:r>
            <a:r>
              <a:rPr lang="es-ES" sz="2000">
                <a:latin typeface="+mj-lt"/>
              </a:rPr>
              <a:t>Subsistema </a:t>
            </a:r>
            <a:r>
              <a:rPr lang="es-ES" sz="2000" dirty="0">
                <a:latin typeface="+mj-lt"/>
              </a:rPr>
              <a:t>de Riesgos de Liquidez, Crédito y Actuarial</a:t>
            </a:r>
            <a:r>
              <a:rPr lang="es-CO" sz="2000" dirty="0">
                <a:effectLst/>
                <a:latin typeface="+mj-lt"/>
                <a:ea typeface="Times New Roman" panose="02020603050405020304" pitchFamily="18" charset="0"/>
                <a:cs typeface="Times New Roman" panose="02020603050405020304" pitchFamily="18" charset="0"/>
              </a:rPr>
              <a:t> </a:t>
            </a:r>
          </a:p>
          <a:p>
            <a:pPr algn="just">
              <a:spcAft>
                <a:spcPts val="600"/>
              </a:spcAft>
            </a:pPr>
            <a:endParaRPr lang="es-CO"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852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3143813" y="328751"/>
            <a:ext cx="6677501" cy="523220"/>
          </a:xfrm>
          <a:prstGeom prst="rect">
            <a:avLst/>
          </a:prstGeom>
          <a:noFill/>
        </p:spPr>
        <p:txBody>
          <a:bodyPr wrap="square" rtlCol="0">
            <a:spAutoFit/>
            <a:scene3d>
              <a:camera prst="orthographicFront"/>
              <a:lightRig rig="threePt" dir="t"/>
            </a:scene3d>
            <a:sp3d contourW="12700"/>
          </a:bodyPr>
          <a:lstStyle/>
          <a:p>
            <a:r>
              <a:rPr lang="es-CO" sz="2800" b="1" dirty="0">
                <a:solidFill>
                  <a:srgbClr val="002060"/>
                </a:solidFill>
              </a:rPr>
              <a:t>Sistema de Riesgos Actuarial</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2" name="CuadroTexto 11">
            <a:extLst>
              <a:ext uri="{FF2B5EF4-FFF2-40B4-BE49-F238E27FC236}">
                <a16:creationId xmlns:a16="http://schemas.microsoft.com/office/drawing/2014/main" id="{3DAA4D61-AE43-0387-12EE-6595EA241F8C}"/>
              </a:ext>
            </a:extLst>
          </p:cNvPr>
          <p:cNvSpPr txBox="1"/>
          <p:nvPr/>
        </p:nvSpPr>
        <p:spPr>
          <a:xfrm>
            <a:off x="882098" y="1295705"/>
            <a:ext cx="7837695" cy="30469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es-ES" sz="2400" dirty="0">
                <a:latin typeface="+mj-lt"/>
              </a:rPr>
              <a:t>Se </a:t>
            </a:r>
            <a:r>
              <a:rPr lang="es-ES" sz="2400" dirty="0">
                <a:latin typeface="+mj-lt"/>
                <a:cs typeface="Times New Roman" panose="02020603050405020304" pitchFamily="18" charset="0"/>
              </a:rPr>
              <a:t>entiende por </a:t>
            </a:r>
            <a:r>
              <a:rPr lang="es-ES" sz="2400" b="1" dirty="0">
                <a:latin typeface="+mj-lt"/>
                <a:cs typeface="Times New Roman" panose="02020603050405020304" pitchFamily="18" charset="0"/>
              </a:rPr>
              <a:t>Riesgo Actuarial </a:t>
            </a:r>
            <a:r>
              <a:rPr lang="es-ES" sz="2400" dirty="0">
                <a:latin typeface="+mj-lt"/>
                <a:cs typeface="Times New Roman" panose="02020603050405020304" pitchFamily="18" charset="0"/>
              </a:rPr>
              <a:t>la posibilidad de incurrir en pérdidas económicas debido a no estimar adecuadamente el valor de los contratos según los diferentes tipos de contratos (Cápita, Evento, Grupo relacionado de diagnóstico, Pago global prospectivo entre otros) por venta de servicios, de tal manera que estos resulten insuficientes para cubrir las obligaciones futuras que se acordaron.</a:t>
            </a:r>
          </a:p>
        </p:txBody>
      </p:sp>
      <p:sp>
        <p:nvSpPr>
          <p:cNvPr id="6" name="CuadroTexto 5">
            <a:extLst>
              <a:ext uri="{FF2B5EF4-FFF2-40B4-BE49-F238E27FC236}">
                <a16:creationId xmlns:a16="http://schemas.microsoft.com/office/drawing/2014/main" id="{AA44E66C-671A-4ED9-89C9-5DD39A5ECA20}"/>
              </a:ext>
            </a:extLst>
          </p:cNvPr>
          <p:cNvSpPr txBox="1"/>
          <p:nvPr/>
        </p:nvSpPr>
        <p:spPr>
          <a:xfrm>
            <a:off x="882098" y="4456494"/>
            <a:ext cx="10599773" cy="1815882"/>
          </a:xfrm>
          <a:prstGeom prst="rect">
            <a:avLst/>
          </a:prstGeom>
          <a:noFill/>
          <a:ln>
            <a:solidFill>
              <a:srgbClr val="002060"/>
            </a:solidFill>
          </a:ln>
        </p:spPr>
        <p:txBody>
          <a:bodyPr wrap="square" rtlCol="0">
            <a:spAutoFit/>
          </a:bodyPr>
          <a:lstStyle/>
          <a:p>
            <a:pPr algn="just"/>
            <a:r>
              <a:rPr lang="es-ES" sz="2800" dirty="0">
                <a:latin typeface="+mj-lt"/>
                <a:ea typeface="Times New Roman" panose="02020603050405020304" pitchFamily="18" charset="0"/>
                <a:cs typeface="Times New Roman" panose="02020603050405020304" pitchFamily="18" charset="0"/>
              </a:rPr>
              <a:t>La administración adecuada del </a:t>
            </a:r>
            <a:r>
              <a:rPr lang="es-ES" sz="2800" b="1" dirty="0">
                <a:latin typeface="+mj-lt"/>
                <a:ea typeface="Times New Roman" panose="02020603050405020304" pitchFamily="18" charset="0"/>
                <a:cs typeface="Times New Roman" panose="02020603050405020304" pitchFamily="18" charset="0"/>
              </a:rPr>
              <a:t>Riesgo Actuarial </a:t>
            </a:r>
            <a:r>
              <a:rPr lang="es-ES" sz="2800" dirty="0">
                <a:latin typeface="+mj-lt"/>
                <a:ea typeface="Times New Roman" panose="02020603050405020304" pitchFamily="18" charset="0"/>
                <a:cs typeface="Times New Roman" panose="02020603050405020304" pitchFamily="18" charset="0"/>
              </a:rPr>
              <a:t>permitirá al Hospital lograr la mitigación de las posibles pérdidas en que incurriría la entidad, por la estimación incorrecta de valor de los contratos.</a:t>
            </a:r>
          </a:p>
        </p:txBody>
      </p:sp>
      <p:pic>
        <p:nvPicPr>
          <p:cNvPr id="3" name="Imagen 2">
            <a:extLst>
              <a:ext uri="{FF2B5EF4-FFF2-40B4-BE49-F238E27FC236}">
                <a16:creationId xmlns:a16="http://schemas.microsoft.com/office/drawing/2014/main" id="{8484FE7B-232A-43C1-85B3-2389248A1838}"/>
              </a:ext>
            </a:extLst>
          </p:cNvPr>
          <p:cNvPicPr>
            <a:picLocks noChangeAspect="1"/>
          </p:cNvPicPr>
          <p:nvPr/>
        </p:nvPicPr>
        <p:blipFill>
          <a:blip r:embed="rId4"/>
          <a:stretch>
            <a:fillRect/>
          </a:stretch>
        </p:blipFill>
        <p:spPr>
          <a:xfrm>
            <a:off x="8809701" y="1295705"/>
            <a:ext cx="2672170" cy="3046988"/>
          </a:xfrm>
          <a:prstGeom prst="rect">
            <a:avLst/>
          </a:prstGeom>
        </p:spPr>
      </p:pic>
    </p:spTree>
    <p:extLst>
      <p:ext uri="{BB962C8B-B14F-4D97-AF65-F5344CB8AC3E}">
        <p14:creationId xmlns:p14="http://schemas.microsoft.com/office/powerpoint/2010/main" val="328607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3143813" y="328751"/>
            <a:ext cx="6677501" cy="523220"/>
          </a:xfrm>
          <a:prstGeom prst="rect">
            <a:avLst/>
          </a:prstGeom>
          <a:noFill/>
        </p:spPr>
        <p:txBody>
          <a:bodyPr wrap="square" rtlCol="0">
            <a:spAutoFit/>
            <a:scene3d>
              <a:camera prst="orthographicFront"/>
              <a:lightRig rig="threePt" dir="t"/>
            </a:scene3d>
            <a:sp3d contourW="12700"/>
          </a:bodyPr>
          <a:lstStyle/>
          <a:p>
            <a:r>
              <a:rPr lang="es-CO" sz="2800" b="1" dirty="0">
                <a:solidFill>
                  <a:srgbClr val="002060"/>
                </a:solidFill>
              </a:rPr>
              <a:t>Sistema de Riesgos Actuarial</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2" name="CuadroTexto 11">
            <a:extLst>
              <a:ext uri="{FF2B5EF4-FFF2-40B4-BE49-F238E27FC236}">
                <a16:creationId xmlns:a16="http://schemas.microsoft.com/office/drawing/2014/main" id="{3DAA4D61-AE43-0387-12EE-6595EA241F8C}"/>
              </a:ext>
            </a:extLst>
          </p:cNvPr>
          <p:cNvSpPr txBox="1"/>
          <p:nvPr/>
        </p:nvSpPr>
        <p:spPr>
          <a:xfrm>
            <a:off x="721840" y="1028849"/>
            <a:ext cx="10384282" cy="5924635"/>
          </a:xfrm>
          <a:prstGeom prst="rect">
            <a:avLst/>
          </a:prstGeom>
          <a:noFill/>
        </p:spPr>
        <p:txBody>
          <a:bodyPr wrap="square" rtlCol="0">
            <a:spAutoFit/>
          </a:bodyPr>
          <a:lstStyle/>
          <a:p>
            <a:pPr marR="31115" algn="just">
              <a:lnSpc>
                <a:spcPct val="115000"/>
              </a:lnSpc>
            </a:pPr>
            <a:r>
              <a:rPr lang="es-ES" sz="1800" b="1" dirty="0">
                <a:solidFill>
                  <a:srgbClr val="000000"/>
                </a:solidFill>
                <a:effectLst/>
                <a:latin typeface="Arial" panose="020B0604020202020204" pitchFamily="34" charset="0"/>
                <a:ea typeface="Times New Roman" panose="02020603050405020304" pitchFamily="18" charset="0"/>
              </a:rPr>
              <a:t>Modalidades de Pago/Contratación</a:t>
            </a:r>
            <a:endParaRPr lang="es-419" sz="1800" dirty="0">
              <a:effectLst/>
              <a:latin typeface="Tahoma" panose="020B0604030504040204" pitchFamily="34" charset="0"/>
              <a:ea typeface="Times New Roman" panose="02020603050405020304" pitchFamily="18" charset="0"/>
            </a:endParaRPr>
          </a:p>
          <a:p>
            <a:pPr marL="342900" marR="32385" lvl="0" indent="-342900" algn="just">
              <a:spcBef>
                <a:spcPts val="1200"/>
              </a:spcBef>
              <a:spcAft>
                <a:spcPts val="1200"/>
              </a:spcAft>
              <a:buClr>
                <a:srgbClr val="0033CC"/>
              </a:buClr>
              <a:buSzPts val="1100"/>
              <a:buFont typeface="Wingdings" panose="05000000000000000000" pitchFamily="2" charset="2"/>
              <a:buChar char="q"/>
            </a:pPr>
            <a:r>
              <a:rPr lang="es-CO" b="1" spc="0" dirty="0">
                <a:effectLst/>
                <a:latin typeface="Arial" panose="020B0604020202020204" pitchFamily="34" charset="0"/>
                <a:ea typeface="Arial MT"/>
                <a:cs typeface="Arial MT"/>
              </a:rPr>
              <a:t>Pago por Capitación: </a:t>
            </a:r>
            <a:r>
              <a:rPr lang="es-CO" spc="0" dirty="0">
                <a:effectLst/>
                <a:latin typeface="Arial" panose="020B0604020202020204" pitchFamily="34" charset="0"/>
                <a:ea typeface="Arial MT"/>
                <a:cs typeface="Arial MT"/>
              </a:rPr>
              <a:t>Identificación de las personas incluidas en el contrato e identificación de las actividades, procedimientos, intervenciones, insumos y medicamentos de baja complejidad incluidos en el contrato.</a:t>
            </a:r>
            <a:endParaRPr lang="es-419" spc="0" dirty="0">
              <a:effectLst/>
              <a:latin typeface="Tahoma" panose="020B0604030504040204" pitchFamily="34" charset="0"/>
              <a:ea typeface="Arial MT"/>
              <a:cs typeface="Arial MT"/>
            </a:endParaRPr>
          </a:p>
          <a:p>
            <a:pPr marL="342900" marR="32385" lvl="0" indent="-342900" algn="just">
              <a:spcBef>
                <a:spcPts val="1200"/>
              </a:spcBef>
              <a:spcAft>
                <a:spcPts val="1200"/>
              </a:spcAft>
              <a:buClr>
                <a:srgbClr val="0033CC"/>
              </a:buClr>
              <a:buSzPts val="1100"/>
              <a:buFont typeface="Wingdings" panose="05000000000000000000" pitchFamily="2" charset="2"/>
              <a:buChar char="q"/>
            </a:pPr>
            <a:r>
              <a:rPr lang="es-CO" b="1" spc="0" dirty="0">
                <a:effectLst/>
                <a:latin typeface="Arial" panose="020B0604020202020204" pitchFamily="34" charset="0"/>
                <a:ea typeface="Arial MT"/>
                <a:cs typeface="Arial MT"/>
              </a:rPr>
              <a:t>Pago por evento: </a:t>
            </a:r>
            <a:r>
              <a:rPr lang="es-CO" spc="0" dirty="0">
                <a:effectLst/>
                <a:latin typeface="Arial" panose="020B0604020202020204" pitchFamily="34" charset="0"/>
                <a:ea typeface="Arial MT"/>
                <a:cs typeface="Arial MT"/>
              </a:rPr>
              <a:t>Identificación de las actividades, procedimientos, intervenciones, insumos y medicamentos incluidos en el contrato para el cálculo de las tarifas y precios a ser aplicadas a las tecnologías en salud.</a:t>
            </a:r>
            <a:endParaRPr lang="es-419" spc="0" dirty="0">
              <a:effectLst/>
              <a:latin typeface="Tahoma" panose="020B0604030504040204" pitchFamily="34" charset="0"/>
              <a:ea typeface="Arial MT"/>
              <a:cs typeface="Arial MT"/>
            </a:endParaRPr>
          </a:p>
          <a:p>
            <a:pPr marL="342900" marR="32385" lvl="0" indent="-342900" algn="just">
              <a:spcBef>
                <a:spcPts val="1200"/>
              </a:spcBef>
              <a:spcAft>
                <a:spcPts val="1200"/>
              </a:spcAft>
              <a:buClr>
                <a:srgbClr val="0033CC"/>
              </a:buClr>
              <a:buSzPts val="1100"/>
              <a:buFont typeface="Wingdings" panose="05000000000000000000" pitchFamily="2" charset="2"/>
              <a:buChar char="q"/>
            </a:pPr>
            <a:r>
              <a:rPr lang="es-CO" b="1" spc="0" dirty="0">
                <a:effectLst/>
                <a:latin typeface="Arial" panose="020B0604020202020204" pitchFamily="34" charset="0"/>
                <a:ea typeface="Arial MT"/>
                <a:cs typeface="Arial MT"/>
              </a:rPr>
              <a:t>Pago por Grupo Relacionado de Diagnóstico: </a:t>
            </a:r>
            <a:r>
              <a:rPr lang="es-CO" spc="0" dirty="0">
                <a:effectLst/>
                <a:latin typeface="Arial" panose="020B0604020202020204" pitchFamily="34" charset="0"/>
                <a:ea typeface="Arial MT"/>
                <a:cs typeface="Arial MT"/>
              </a:rPr>
              <a:t>Identificación de las tecnologías en salud incluidas y no incluidas asociadas a la condición o condiciones individuales de salud, comorbilidades, complicaciones o eventos adversos de acuerdo con el grupo de riesgo.</a:t>
            </a:r>
            <a:endParaRPr lang="es-419" spc="0" dirty="0">
              <a:effectLst/>
              <a:latin typeface="Tahoma" panose="020B0604030504040204" pitchFamily="34" charset="0"/>
              <a:ea typeface="Arial MT"/>
              <a:cs typeface="Arial MT"/>
            </a:endParaRPr>
          </a:p>
          <a:p>
            <a:pPr marL="342900" marR="32385" lvl="0" indent="-342900" algn="just">
              <a:spcBef>
                <a:spcPts val="1200"/>
              </a:spcBef>
              <a:spcAft>
                <a:spcPts val="1200"/>
              </a:spcAft>
              <a:buClr>
                <a:srgbClr val="0033CC"/>
              </a:buClr>
              <a:buSzPts val="1100"/>
              <a:buFont typeface="Wingdings" panose="05000000000000000000" pitchFamily="2" charset="2"/>
              <a:buChar char="q"/>
            </a:pPr>
            <a:r>
              <a:rPr lang="es-CO" b="1" spc="0" dirty="0">
                <a:effectLst/>
                <a:latin typeface="Arial" panose="020B0604020202020204" pitchFamily="34" charset="0"/>
                <a:ea typeface="Arial MT"/>
                <a:cs typeface="Arial MT"/>
              </a:rPr>
              <a:t>Pago Global Prospectivo: </a:t>
            </a:r>
            <a:r>
              <a:rPr lang="es-CO" spc="0" dirty="0">
                <a:effectLst/>
                <a:latin typeface="Arial" panose="020B0604020202020204" pitchFamily="34" charset="0"/>
                <a:ea typeface="Arial MT"/>
                <a:cs typeface="Arial MT"/>
              </a:rPr>
              <a:t>Identificación de las tecnologías en salud incluidas y no incluidas asociadas a la condición o condiciones individuales de salud, comorbilidades, complicaciones o eventos adversos de acuerdo con el grupo de riesgo. Además, de tener en cuenta la frecuencia estimada de los episodios de atención y/o de tecnologías en salud a ser prestadas con cargo a la suma global.</a:t>
            </a:r>
            <a:endParaRPr lang="es-419" spc="0" dirty="0">
              <a:effectLst/>
              <a:latin typeface="Tahoma" panose="020B0604030504040204" pitchFamily="34" charset="0"/>
              <a:ea typeface="Arial MT"/>
              <a:cs typeface="Arial MT"/>
            </a:endParaRPr>
          </a:p>
          <a:p>
            <a:pPr algn="just">
              <a:lnSpc>
                <a:spcPct val="150000"/>
              </a:lnSpc>
            </a:pPr>
            <a:endParaRPr lang="es-ES" sz="20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186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3143813" y="328751"/>
            <a:ext cx="6677501" cy="523220"/>
          </a:xfrm>
          <a:prstGeom prst="rect">
            <a:avLst/>
          </a:prstGeom>
          <a:noFill/>
        </p:spPr>
        <p:txBody>
          <a:bodyPr wrap="square" rtlCol="0">
            <a:spAutoFit/>
            <a:scene3d>
              <a:camera prst="orthographicFront"/>
              <a:lightRig rig="threePt" dir="t"/>
            </a:scene3d>
            <a:sp3d contourW="12700"/>
          </a:bodyPr>
          <a:lstStyle/>
          <a:p>
            <a:r>
              <a:rPr lang="es-CO" sz="2800" b="1" dirty="0">
                <a:solidFill>
                  <a:srgbClr val="002060"/>
                </a:solidFill>
              </a:rPr>
              <a:t>Sistema de Riesgos Actuarial</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2" name="CuadroTexto 11">
            <a:extLst>
              <a:ext uri="{FF2B5EF4-FFF2-40B4-BE49-F238E27FC236}">
                <a16:creationId xmlns:a16="http://schemas.microsoft.com/office/drawing/2014/main" id="{3DAA4D61-AE43-0387-12EE-6595EA241F8C}"/>
              </a:ext>
            </a:extLst>
          </p:cNvPr>
          <p:cNvSpPr txBox="1"/>
          <p:nvPr/>
        </p:nvSpPr>
        <p:spPr>
          <a:xfrm>
            <a:off x="665280" y="1069759"/>
            <a:ext cx="9800761" cy="5367303"/>
          </a:xfrm>
          <a:prstGeom prst="rect">
            <a:avLst/>
          </a:prstGeom>
          <a:noFill/>
        </p:spPr>
        <p:txBody>
          <a:bodyPr wrap="square" rtlCol="0">
            <a:spAutoFit/>
          </a:bodyPr>
          <a:lstStyle/>
          <a:p>
            <a:pPr marR="31115" algn="just">
              <a:lnSpc>
                <a:spcPct val="115000"/>
              </a:lnSpc>
            </a:pPr>
            <a:r>
              <a:rPr lang="es-CO" sz="1800" b="1" dirty="0">
                <a:solidFill>
                  <a:srgbClr val="000000"/>
                </a:solidFill>
                <a:effectLst/>
                <a:latin typeface="Arial" panose="020B0604020202020204" pitchFamily="34" charset="0"/>
                <a:ea typeface="Times New Roman" panose="02020603050405020304" pitchFamily="18" charset="0"/>
              </a:rPr>
              <a:t>Aspectos para la Gestión de Riesgos Actuariales</a:t>
            </a:r>
            <a:endParaRPr lang="es-419" sz="1800" dirty="0">
              <a:effectLst/>
              <a:latin typeface="Tahoma" panose="020B0604030504040204" pitchFamily="34" charset="0"/>
              <a:ea typeface="Times New Roman" panose="02020603050405020304" pitchFamily="18" charset="0"/>
            </a:endParaRPr>
          </a:p>
          <a:p>
            <a:pPr marR="31115" algn="just">
              <a:lnSpc>
                <a:spcPct val="115000"/>
              </a:lnSpc>
            </a:pPr>
            <a:r>
              <a:rPr lang="es-CO" sz="1200" dirty="0">
                <a:effectLst/>
                <a:latin typeface="Arial" panose="020B0604020202020204" pitchFamily="34" charset="0"/>
                <a:ea typeface="Times New Roman" panose="02020603050405020304" pitchFamily="18" charset="0"/>
              </a:rPr>
              <a:t> </a:t>
            </a:r>
            <a:endParaRPr lang="es-419" sz="1200" dirty="0">
              <a:effectLst/>
              <a:latin typeface="Tahoma" panose="020B0604030504040204" pitchFamily="34" charset="0"/>
              <a:ea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cs typeface="Times New Roman" panose="02020603050405020304" pitchFamily="18" charset="0"/>
              </a:rPr>
              <a:t>Las estimaciones de valor de contratos deben realizarse teniendo en cuenta algunos eventos futuros e inciertos que podrían ocurrir como:</a:t>
            </a:r>
          </a:p>
          <a:p>
            <a:pPr algn="just"/>
            <a:endParaRPr lang="es-419"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32385" lvl="0" indent="-342900" algn="just">
              <a:lnSpc>
                <a:spcPct val="115000"/>
              </a:lnSpc>
              <a:spcBef>
                <a:spcPts val="600"/>
              </a:spcBef>
              <a:spcAft>
                <a:spcPts val="600"/>
              </a:spcAft>
              <a:buClr>
                <a:srgbClr val="0033CC"/>
              </a:buClr>
              <a:buFont typeface="+mj-lt"/>
              <a:buAutoNum type="alphaLcPeriod"/>
            </a:pPr>
            <a:r>
              <a:rPr lang="es-CO" sz="1600" dirty="0">
                <a:effectLst/>
                <a:latin typeface="Arial" panose="020B0604020202020204" pitchFamily="34" charset="0"/>
                <a:ea typeface="Times New Roman" panose="02020603050405020304" pitchFamily="18" charset="0"/>
              </a:rPr>
              <a:t>Desconocimiento de la demanda efectiva de servicios que van a atender, de la situación en salud de la población y de las frecuencias de uso.</a:t>
            </a:r>
            <a:endParaRPr lang="es-419" sz="1600" dirty="0">
              <a:effectLst/>
              <a:latin typeface="Tahoma" panose="020B0604030504040204" pitchFamily="34" charset="0"/>
              <a:ea typeface="Times New Roman" panose="02020603050405020304" pitchFamily="18" charset="0"/>
            </a:endParaRPr>
          </a:p>
          <a:p>
            <a:pPr marL="342900" marR="32385" lvl="0" indent="-342900" algn="just">
              <a:lnSpc>
                <a:spcPct val="115000"/>
              </a:lnSpc>
              <a:spcBef>
                <a:spcPts val="600"/>
              </a:spcBef>
              <a:spcAft>
                <a:spcPts val="600"/>
              </a:spcAft>
              <a:buClr>
                <a:srgbClr val="0033CC"/>
              </a:buClr>
              <a:buFont typeface="+mj-lt"/>
              <a:buAutoNum type="alphaLcPeriod"/>
            </a:pPr>
            <a:r>
              <a:rPr lang="es-CO" sz="1600" dirty="0">
                <a:effectLst/>
                <a:latin typeface="Arial" panose="020B0604020202020204" pitchFamily="34" charset="0"/>
                <a:ea typeface="Times New Roman" panose="02020603050405020304" pitchFamily="18" charset="0"/>
              </a:rPr>
              <a:t>Concentración poblacional, con un enfoque diferencial de género, étnico, grupos etarios, regiones, grupo de riesgo, curso de vida, entre otros.</a:t>
            </a:r>
            <a:endParaRPr lang="es-419" sz="1600" dirty="0">
              <a:effectLst/>
              <a:latin typeface="Tahoma" panose="020B0604030504040204" pitchFamily="34" charset="0"/>
              <a:ea typeface="Times New Roman" panose="02020603050405020304" pitchFamily="18" charset="0"/>
            </a:endParaRPr>
          </a:p>
          <a:p>
            <a:pPr marL="342900" marR="32385" lvl="0" indent="-342900" algn="just">
              <a:lnSpc>
                <a:spcPct val="115000"/>
              </a:lnSpc>
              <a:spcBef>
                <a:spcPts val="600"/>
              </a:spcBef>
              <a:spcAft>
                <a:spcPts val="600"/>
              </a:spcAft>
              <a:buClr>
                <a:srgbClr val="0033CC"/>
              </a:buClr>
              <a:buFont typeface="+mj-lt"/>
              <a:buAutoNum type="alphaLcPeriod"/>
            </a:pPr>
            <a:r>
              <a:rPr lang="es-CO" sz="1600" dirty="0">
                <a:effectLst/>
                <a:latin typeface="Arial" panose="020B0604020202020204" pitchFamily="34" charset="0"/>
                <a:ea typeface="Times New Roman" panose="02020603050405020304" pitchFamily="18" charset="0"/>
              </a:rPr>
              <a:t>Atención en zonas de difícil acceso y alta dispersión de la población.</a:t>
            </a:r>
            <a:endParaRPr lang="es-419" sz="1600" dirty="0">
              <a:effectLst/>
              <a:latin typeface="Tahoma" panose="020B0604030504040204" pitchFamily="34" charset="0"/>
              <a:ea typeface="Times New Roman" panose="02020603050405020304" pitchFamily="18" charset="0"/>
            </a:endParaRPr>
          </a:p>
          <a:p>
            <a:pPr marL="342900" marR="32385" lvl="0" indent="-342900" algn="just">
              <a:lnSpc>
                <a:spcPct val="115000"/>
              </a:lnSpc>
              <a:spcBef>
                <a:spcPts val="600"/>
              </a:spcBef>
              <a:spcAft>
                <a:spcPts val="600"/>
              </a:spcAft>
              <a:buClr>
                <a:srgbClr val="0033CC"/>
              </a:buClr>
              <a:buFont typeface="+mj-lt"/>
              <a:buAutoNum type="alphaLcPeriod"/>
            </a:pPr>
            <a:r>
              <a:rPr lang="es-CO" sz="1600" dirty="0">
                <a:effectLst/>
                <a:latin typeface="Arial" panose="020B0604020202020204" pitchFamily="34" charset="0"/>
                <a:ea typeface="Times New Roman" panose="02020603050405020304" pitchFamily="18" charset="0"/>
              </a:rPr>
              <a:t>Hechos catastróficos o situaciones similares que afecten un número elevado de la población incluida en los contratos.</a:t>
            </a:r>
            <a:endParaRPr lang="es-419" sz="1600" dirty="0">
              <a:effectLst/>
              <a:latin typeface="Tahoma" panose="020B0604030504040204" pitchFamily="34" charset="0"/>
              <a:ea typeface="Times New Roman" panose="02020603050405020304" pitchFamily="18" charset="0"/>
            </a:endParaRPr>
          </a:p>
          <a:p>
            <a:pPr marL="342900" marR="32385" lvl="0" indent="-342900" algn="just">
              <a:lnSpc>
                <a:spcPct val="115000"/>
              </a:lnSpc>
              <a:spcBef>
                <a:spcPts val="600"/>
              </a:spcBef>
              <a:spcAft>
                <a:spcPts val="600"/>
              </a:spcAft>
              <a:buClr>
                <a:srgbClr val="0033CC"/>
              </a:buClr>
              <a:buFont typeface="+mj-lt"/>
              <a:buAutoNum type="alphaLcPeriod"/>
            </a:pPr>
            <a:r>
              <a:rPr lang="es-CO" sz="1600" dirty="0">
                <a:effectLst/>
                <a:latin typeface="Arial" panose="020B0604020202020204" pitchFamily="34" charset="0"/>
                <a:ea typeface="Times New Roman" panose="02020603050405020304" pitchFamily="18" charset="0"/>
              </a:rPr>
              <a:t>Variaciones en las condiciones de </a:t>
            </a:r>
            <a:r>
              <a:rPr lang="es-CO" sz="1600" dirty="0" err="1">
                <a:effectLst/>
                <a:latin typeface="Arial" panose="020B0604020202020204" pitchFamily="34" charset="0"/>
                <a:ea typeface="Times New Roman" panose="02020603050405020304" pitchFamily="18" charset="0"/>
              </a:rPr>
              <a:t>morbi</a:t>
            </a:r>
            <a:r>
              <a:rPr lang="es-CO" sz="1600" dirty="0">
                <a:effectLst/>
                <a:latin typeface="Arial" panose="020B0604020202020204" pitchFamily="34" charset="0"/>
                <a:ea typeface="Times New Roman" panose="02020603050405020304" pitchFamily="18" charset="0"/>
              </a:rPr>
              <a:t>-mortalidad de la población incluida en los contratos.</a:t>
            </a:r>
            <a:endParaRPr lang="es-419" sz="1600" dirty="0">
              <a:effectLst/>
              <a:latin typeface="Tahoma" panose="020B0604030504040204" pitchFamily="34" charset="0"/>
              <a:ea typeface="Times New Roman" panose="02020603050405020304" pitchFamily="18" charset="0"/>
            </a:endParaRPr>
          </a:p>
          <a:p>
            <a:pPr marL="342900" marR="32385" lvl="0" indent="-342900" algn="just">
              <a:lnSpc>
                <a:spcPct val="115000"/>
              </a:lnSpc>
              <a:spcBef>
                <a:spcPts val="600"/>
              </a:spcBef>
              <a:spcAft>
                <a:spcPts val="600"/>
              </a:spcAft>
              <a:buClr>
                <a:srgbClr val="0033CC"/>
              </a:buClr>
              <a:buFont typeface="+mj-lt"/>
              <a:buAutoNum type="alphaLcPeriod"/>
            </a:pPr>
            <a:r>
              <a:rPr lang="es-CO" sz="1600" dirty="0">
                <a:effectLst/>
                <a:latin typeface="Arial" panose="020B0604020202020204" pitchFamily="34" charset="0"/>
                <a:ea typeface="Times New Roman" panose="02020603050405020304" pitchFamily="18" charset="0"/>
              </a:rPr>
              <a:t>Incrementos inesperados en los costos de proveedores.</a:t>
            </a:r>
            <a:endParaRPr lang="es-419" sz="1600" dirty="0">
              <a:effectLst/>
              <a:latin typeface="Tahoma" panose="020B0604030504040204" pitchFamily="34" charset="0"/>
              <a:ea typeface="Times New Roman" panose="02020603050405020304" pitchFamily="18" charset="0"/>
            </a:endParaRPr>
          </a:p>
          <a:p>
            <a:pPr marL="342900" marR="32385" lvl="0" indent="-342900" algn="just">
              <a:lnSpc>
                <a:spcPct val="115000"/>
              </a:lnSpc>
              <a:spcBef>
                <a:spcPts val="600"/>
              </a:spcBef>
              <a:spcAft>
                <a:spcPts val="600"/>
              </a:spcAft>
              <a:buClr>
                <a:srgbClr val="0033CC"/>
              </a:buClr>
              <a:buFont typeface="+mj-lt"/>
              <a:buAutoNum type="alphaLcPeriod"/>
            </a:pPr>
            <a:r>
              <a:rPr lang="es-CO" sz="1600" dirty="0">
                <a:effectLst/>
                <a:latin typeface="Arial" panose="020B0604020202020204" pitchFamily="34" charset="0"/>
                <a:ea typeface="Times New Roman" panose="02020603050405020304" pitchFamily="18" charset="0"/>
              </a:rPr>
              <a:t>Incorporación de tecnología nueva que requiera recursos de inversión considerables.</a:t>
            </a:r>
            <a:endParaRPr lang="es-419" sz="1600"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3797714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en Actuarial</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08028" y="1068647"/>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1:</a:t>
            </a:r>
          </a:p>
        </p:txBody>
      </p:sp>
      <p:pic>
        <p:nvPicPr>
          <p:cNvPr id="16" name="Imagen 15">
            <a:extLst>
              <a:ext uri="{FF2B5EF4-FFF2-40B4-BE49-F238E27FC236}">
                <a16:creationId xmlns:a16="http://schemas.microsoft.com/office/drawing/2014/main" id="{1D6677F1-DCC0-405B-849E-E53B6F3053E7}"/>
              </a:ext>
            </a:extLst>
          </p:cNvPr>
          <p:cNvPicPr>
            <a:picLocks noChangeAspect="1"/>
          </p:cNvPicPr>
          <p:nvPr/>
        </p:nvPicPr>
        <p:blipFill>
          <a:blip r:embed="rId4"/>
          <a:stretch>
            <a:fillRect/>
          </a:stretch>
        </p:blipFill>
        <p:spPr>
          <a:xfrm>
            <a:off x="541054" y="1374200"/>
            <a:ext cx="11072183" cy="5013815"/>
          </a:xfrm>
          <a:prstGeom prst="rect">
            <a:avLst/>
          </a:prstGeom>
        </p:spPr>
      </p:pic>
    </p:spTree>
    <p:extLst>
      <p:ext uri="{BB962C8B-B14F-4D97-AF65-F5344CB8AC3E}">
        <p14:creationId xmlns:p14="http://schemas.microsoft.com/office/powerpoint/2010/main" val="2187256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en Actuarial</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26884" y="1069759"/>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2:</a:t>
            </a:r>
          </a:p>
        </p:txBody>
      </p:sp>
      <p:pic>
        <p:nvPicPr>
          <p:cNvPr id="3" name="Imagen 2">
            <a:extLst>
              <a:ext uri="{FF2B5EF4-FFF2-40B4-BE49-F238E27FC236}">
                <a16:creationId xmlns:a16="http://schemas.microsoft.com/office/drawing/2014/main" id="{271995A6-DAC7-4B26-ABF9-A0B26B528D2C}"/>
              </a:ext>
            </a:extLst>
          </p:cNvPr>
          <p:cNvPicPr>
            <a:picLocks noChangeAspect="1"/>
          </p:cNvPicPr>
          <p:nvPr/>
        </p:nvPicPr>
        <p:blipFill>
          <a:blip r:embed="rId4"/>
          <a:stretch>
            <a:fillRect/>
          </a:stretch>
        </p:blipFill>
        <p:spPr>
          <a:xfrm>
            <a:off x="537326" y="1383918"/>
            <a:ext cx="11048215" cy="1817970"/>
          </a:xfrm>
          <a:prstGeom prst="rect">
            <a:avLst/>
          </a:prstGeom>
        </p:spPr>
      </p:pic>
    </p:spTree>
    <p:extLst>
      <p:ext uri="{BB962C8B-B14F-4D97-AF65-F5344CB8AC3E}">
        <p14:creationId xmlns:p14="http://schemas.microsoft.com/office/powerpoint/2010/main" val="786446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2966935" y="302541"/>
            <a:ext cx="6677501" cy="461665"/>
          </a:xfrm>
          <a:prstGeom prst="rect">
            <a:avLst/>
          </a:prstGeom>
          <a:noFill/>
        </p:spPr>
        <p:txBody>
          <a:bodyPr wrap="square" rtlCol="0">
            <a:spAutoFit/>
            <a:scene3d>
              <a:camera prst="orthographicFront"/>
              <a:lightRig rig="threePt" dir="t"/>
            </a:scene3d>
            <a:sp3d contourW="12700"/>
          </a:bodyPr>
          <a:lstStyle/>
          <a:p>
            <a:r>
              <a:rPr lang="es-CO" sz="2400" b="1" dirty="0">
                <a:solidFill>
                  <a:srgbClr val="002060"/>
                </a:solidFill>
              </a:rPr>
              <a:t>Matriz del Sistema de Riesgos Actuarial</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1" name="CuadroTexto 10">
            <a:extLst>
              <a:ext uri="{FF2B5EF4-FFF2-40B4-BE49-F238E27FC236}">
                <a16:creationId xmlns:a16="http://schemas.microsoft.com/office/drawing/2014/main" id="{B6E7184A-F650-44B9-8CE0-8C4F4D2C00E5}"/>
              </a:ext>
            </a:extLst>
          </p:cNvPr>
          <p:cNvSpPr txBox="1"/>
          <p:nvPr/>
        </p:nvSpPr>
        <p:spPr>
          <a:xfrm>
            <a:off x="731269" y="1068647"/>
            <a:ext cx="10224024" cy="307777"/>
          </a:xfrm>
          <a:prstGeom prst="rect">
            <a:avLst/>
          </a:prstGeom>
          <a:noFill/>
        </p:spPr>
        <p:txBody>
          <a:bodyPr wrap="square" rtlCol="0">
            <a:spAutoFit/>
          </a:bodyPr>
          <a:lstStyle/>
          <a:p>
            <a:pPr algn="just"/>
            <a:r>
              <a:rPr lang="es-ES" sz="1400" b="1" dirty="0">
                <a:latin typeface="Arial" panose="020B0604020202020204" pitchFamily="34" charset="0"/>
                <a:ea typeface="Times New Roman" panose="02020603050405020304" pitchFamily="18" charset="0"/>
                <a:cs typeface="Times New Roman" panose="02020603050405020304" pitchFamily="18" charset="0"/>
              </a:rPr>
              <a:t>Riesgo 3:</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4B2DCE67-CE3A-4E1A-9E02-25EA83CF158B}"/>
              </a:ext>
            </a:extLst>
          </p:cNvPr>
          <p:cNvPicPr>
            <a:picLocks noChangeAspect="1"/>
          </p:cNvPicPr>
          <p:nvPr/>
        </p:nvPicPr>
        <p:blipFill>
          <a:blip r:embed="rId4"/>
          <a:stretch>
            <a:fillRect/>
          </a:stretch>
        </p:blipFill>
        <p:spPr>
          <a:xfrm>
            <a:off x="537328" y="1383918"/>
            <a:ext cx="11076495" cy="2815919"/>
          </a:xfrm>
          <a:prstGeom prst="rect">
            <a:avLst/>
          </a:prstGeom>
        </p:spPr>
      </p:pic>
    </p:spTree>
    <p:extLst>
      <p:ext uri="{BB962C8B-B14F-4D97-AF65-F5344CB8AC3E}">
        <p14:creationId xmlns:p14="http://schemas.microsoft.com/office/powerpoint/2010/main" val="3539264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3143813" y="328751"/>
            <a:ext cx="6677501" cy="523220"/>
          </a:xfrm>
          <a:prstGeom prst="rect">
            <a:avLst/>
          </a:prstGeom>
          <a:noFill/>
        </p:spPr>
        <p:txBody>
          <a:bodyPr wrap="square" rtlCol="0">
            <a:spAutoFit/>
            <a:scene3d>
              <a:camera prst="orthographicFront"/>
              <a:lightRig rig="threePt" dir="t"/>
            </a:scene3d>
            <a:sp3d contourW="12700"/>
          </a:bodyPr>
          <a:lstStyle/>
          <a:p>
            <a:r>
              <a:rPr lang="es-CO" sz="2800" b="1" dirty="0">
                <a:solidFill>
                  <a:srgbClr val="002060"/>
                </a:solidFill>
              </a:rPr>
              <a:t>Sistema de Riesgos de Crédito</a:t>
            </a:r>
          </a:p>
        </p:txBody>
      </p:sp>
      <p:pic>
        <p:nvPicPr>
          <p:cNvPr id="19" name="Imagen 18">
            <a:extLst>
              <a:ext uri="{FF2B5EF4-FFF2-40B4-BE49-F238E27FC236}">
                <a16:creationId xmlns:a16="http://schemas.microsoft.com/office/drawing/2014/main" id="{5010E455-A520-4295-834E-2927230E7E4F}"/>
              </a:ext>
            </a:extLst>
          </p:cNvPr>
          <p:cNvPicPr>
            <a:picLocks noChangeAspect="1"/>
          </p:cNvPicPr>
          <p:nvPr/>
        </p:nvPicPr>
        <p:blipFill>
          <a:blip r:embed="rId3"/>
          <a:stretch>
            <a:fillRect/>
          </a:stretch>
        </p:blipFill>
        <p:spPr>
          <a:xfrm>
            <a:off x="882098" y="157653"/>
            <a:ext cx="2084837" cy="720664"/>
          </a:xfrm>
          <a:prstGeom prst="rect">
            <a:avLst/>
          </a:prstGeom>
        </p:spPr>
      </p:pic>
      <p:sp>
        <p:nvSpPr>
          <p:cNvPr id="20" name="椭圆 35">
            <a:extLst>
              <a:ext uri="{FF2B5EF4-FFF2-40B4-BE49-F238E27FC236}">
                <a16:creationId xmlns:a16="http://schemas.microsoft.com/office/drawing/2014/main" id="{84FC4BC5-9D3A-45C7-81C9-02BDB64460A7}"/>
              </a:ext>
            </a:extLst>
          </p:cNvPr>
          <p:cNvSpPr/>
          <p:nvPr/>
        </p:nvSpPr>
        <p:spPr>
          <a:xfrm>
            <a:off x="9254246" y="178219"/>
            <a:ext cx="891540" cy="891540"/>
          </a:xfrm>
          <a:prstGeom prst="ellipse">
            <a:avLst/>
          </a:prstGeom>
          <a:solidFill>
            <a:srgbClr val="18375C"/>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39">
            <a:extLst>
              <a:ext uri="{FF2B5EF4-FFF2-40B4-BE49-F238E27FC236}">
                <a16:creationId xmlns:a16="http://schemas.microsoft.com/office/drawing/2014/main" id="{89D6DFCA-3B89-4AB6-8240-7C9F51027A5C}"/>
              </a:ext>
            </a:extLst>
          </p:cNvPr>
          <p:cNvSpPr/>
          <p:nvPr/>
        </p:nvSpPr>
        <p:spPr>
          <a:xfrm>
            <a:off x="11659965" y="1202626"/>
            <a:ext cx="362585" cy="362585"/>
          </a:xfrm>
          <a:prstGeom prst="ellipse">
            <a:avLst/>
          </a:prstGeom>
          <a:solidFill>
            <a:schemeClr val="accent2"/>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 name="椭圆 37">
            <a:extLst>
              <a:ext uri="{FF2B5EF4-FFF2-40B4-BE49-F238E27FC236}">
                <a16:creationId xmlns:a16="http://schemas.microsoft.com/office/drawing/2014/main" id="{24673048-CE2B-4CBF-96A8-7138CE979D5F}"/>
              </a:ext>
            </a:extLst>
          </p:cNvPr>
          <p:cNvSpPr/>
          <p:nvPr/>
        </p:nvSpPr>
        <p:spPr>
          <a:xfrm>
            <a:off x="10466042" y="247972"/>
            <a:ext cx="640080" cy="640080"/>
          </a:xfrm>
          <a:prstGeom prst="ellipse">
            <a:avLst/>
          </a:prstGeom>
          <a:solidFill>
            <a:srgbClr val="8EBB1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2" name="CuadroTexto 11">
            <a:extLst>
              <a:ext uri="{FF2B5EF4-FFF2-40B4-BE49-F238E27FC236}">
                <a16:creationId xmlns:a16="http://schemas.microsoft.com/office/drawing/2014/main" id="{3DAA4D61-AE43-0387-12EE-6595EA241F8C}"/>
              </a:ext>
            </a:extLst>
          </p:cNvPr>
          <p:cNvSpPr txBox="1"/>
          <p:nvPr/>
        </p:nvSpPr>
        <p:spPr>
          <a:xfrm>
            <a:off x="678731" y="1363460"/>
            <a:ext cx="7286919" cy="17851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es-ES" sz="2200" dirty="0"/>
              <a:t>El </a:t>
            </a:r>
            <a:r>
              <a:rPr lang="es-ES" sz="2200" b="1" dirty="0"/>
              <a:t>Riesgo de Crédito </a:t>
            </a:r>
            <a:r>
              <a:rPr lang="es-ES" sz="2200" dirty="0"/>
              <a:t>corresponde a la posibilidad que una entidad incurra en pérdidas como consecuencia del incumplimiento de las obligaciones por parte de sus deudores en los términos acordados, como, por ejemplo, monto, plazo y demás condiciones.</a:t>
            </a:r>
          </a:p>
        </p:txBody>
      </p:sp>
      <p:pic>
        <p:nvPicPr>
          <p:cNvPr id="3" name="Imagen 2">
            <a:extLst>
              <a:ext uri="{FF2B5EF4-FFF2-40B4-BE49-F238E27FC236}">
                <a16:creationId xmlns:a16="http://schemas.microsoft.com/office/drawing/2014/main" id="{46B3D470-14DC-413A-97C1-0BD47E547956}"/>
              </a:ext>
            </a:extLst>
          </p:cNvPr>
          <p:cNvPicPr>
            <a:picLocks noChangeAspect="1"/>
          </p:cNvPicPr>
          <p:nvPr/>
        </p:nvPicPr>
        <p:blipFill>
          <a:blip r:embed="rId4"/>
          <a:stretch>
            <a:fillRect/>
          </a:stretch>
        </p:blipFill>
        <p:spPr>
          <a:xfrm>
            <a:off x="8286161" y="1368745"/>
            <a:ext cx="2965362" cy="1779819"/>
          </a:xfrm>
          <a:prstGeom prst="rect">
            <a:avLst/>
          </a:prstGeom>
        </p:spPr>
      </p:pic>
      <p:sp>
        <p:nvSpPr>
          <p:cNvPr id="4" name="CuadroTexto 3">
            <a:extLst>
              <a:ext uri="{FF2B5EF4-FFF2-40B4-BE49-F238E27FC236}">
                <a16:creationId xmlns:a16="http://schemas.microsoft.com/office/drawing/2014/main" id="{F294434D-735F-4183-BB9D-F61772E162B2}"/>
              </a:ext>
            </a:extLst>
          </p:cNvPr>
          <p:cNvSpPr txBox="1"/>
          <p:nvPr/>
        </p:nvSpPr>
        <p:spPr>
          <a:xfrm>
            <a:off x="678731" y="3402776"/>
            <a:ext cx="10572792" cy="2800767"/>
          </a:xfrm>
          <a:prstGeom prst="rect">
            <a:avLst/>
          </a:prstGeom>
          <a:noFill/>
          <a:ln>
            <a:solidFill>
              <a:srgbClr val="002060"/>
            </a:solidFill>
          </a:ln>
        </p:spPr>
        <p:txBody>
          <a:bodyPr wrap="square" rtlCol="0">
            <a:spAutoFit/>
          </a:bodyPr>
          <a:lstStyle/>
          <a:p>
            <a:pPr algn="just"/>
            <a:r>
              <a:rPr lang="es-ES" sz="2200" dirty="0"/>
              <a:t>Teniendo en cuenta la anterior definición, las entidades deben evaluar permanentemente el riesgo inherente que sus activos pierdan valor, como consecuencia de que un deudor o contraparte incumpla sus obligaciones. Es así como dentro de esta evaluación debe incorporar oportunamente los cambios significativos de las condiciones de cumplimiento de sus deudores. Para esto, la entidad deberá desarrollar políticas, procedimientos y mecanismos idóneos que le permitan llevar a cabo en forma oportuna el ciclo general de gestión de este riesgo particular.</a:t>
            </a:r>
            <a:endParaRPr lang="es-ES" sz="22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8507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包图主题2">
  <a:themeElements>
    <a:clrScheme name="自定义 139">
      <a:dk1>
        <a:sysClr val="windowText" lastClr="000000"/>
      </a:dk1>
      <a:lt1>
        <a:sysClr val="window" lastClr="FFFFFF"/>
      </a:lt1>
      <a:dk2>
        <a:srgbClr val="44546A"/>
      </a:dk2>
      <a:lt2>
        <a:srgbClr val="E7E6E6"/>
      </a:lt2>
      <a:accent1>
        <a:srgbClr val="0085AE"/>
      </a:accent1>
      <a:accent2>
        <a:srgbClr val="0073A6"/>
      </a:accent2>
      <a:accent3>
        <a:srgbClr val="0085AE"/>
      </a:accent3>
      <a:accent4>
        <a:srgbClr val="0073A6"/>
      </a:accent4>
      <a:accent5>
        <a:srgbClr val="0085AE"/>
      </a:accent5>
      <a:accent6>
        <a:srgbClr val="0073A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0">
          <a:blip xmlns:r="http://schemas.openxmlformats.org/officeDocument/2006/relationships" r:embed="rId1"/>
          <a:srcRect/>
          <a:stretch>
            <a:fillRect l="-12000" t="-1000" r="-22000" b="-1000"/>
          </a:stretch>
        </a:blip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43416</TotalTime>
  <Words>952</Words>
  <Application>Microsoft Office PowerPoint</Application>
  <PresentationFormat>Panorámica</PresentationFormat>
  <Paragraphs>97</Paragraphs>
  <Slides>18</Slides>
  <Notes>17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等线</vt:lpstr>
      <vt:lpstr>Microsoft JhengHei</vt:lpstr>
      <vt:lpstr>微软雅黑</vt:lpstr>
      <vt:lpstr>Arial</vt:lpstr>
      <vt:lpstr>Barlow Light</vt:lpstr>
      <vt:lpstr>Calibri</vt:lpstr>
      <vt:lpstr>Tahoma</vt:lpstr>
      <vt:lpstr>Wingdings</vt:lpstr>
      <vt:lpstr>包图主题2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ESTANDAR</cp:lastModifiedBy>
  <cp:revision>561</cp:revision>
  <cp:lastPrinted>2024-04-17T15:40:11Z</cp:lastPrinted>
  <dcterms:created xsi:type="dcterms:W3CDTF">2017-08-24T11:47:32Z</dcterms:created>
  <dcterms:modified xsi:type="dcterms:W3CDTF">2026-03-31T16:41:09Z</dcterms:modified>
</cp:coreProperties>
</file>